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3.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4"/>
    <p:sldMasterId id="214748373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Lst>
  <p:sldSz cy="5143500" cx="9144000"/>
  <p:notesSz cx="6858000" cy="9144000"/>
  <p:embeddedFontLst>
    <p:embeddedFont>
      <p:font typeface="Roboto Mono Medium"/>
      <p:regular r:id="rId56"/>
      <p:bold r:id="rId57"/>
      <p:italic r:id="rId58"/>
      <p:boldItalic r:id="rId59"/>
    </p:embeddedFont>
    <p:embeddedFont>
      <p:font typeface="Roboto"/>
      <p:regular r:id="rId60"/>
      <p:bold r:id="rId61"/>
      <p:italic r:id="rId62"/>
      <p:boldItalic r:id="rId63"/>
    </p:embeddedFont>
    <p:embeddedFont>
      <p:font typeface="Google Sans"/>
      <p:regular r:id="rId64"/>
      <p:bold r:id="rId65"/>
      <p:italic r:id="rId66"/>
      <p:boldItalic r:id="rId67"/>
    </p:embeddedFont>
    <p:embeddedFont>
      <p:font typeface="Google Sans Medium"/>
      <p:regular r:id="rId68"/>
      <p:bold r:id="rId69"/>
      <p:italic r:id="rId70"/>
      <p:boldItalic r:id="rId71"/>
    </p:embeddedFont>
    <p:embeddedFont>
      <p:font typeface="Helvetica Neue Light"/>
      <p:regular r:id="rId72"/>
      <p:bold r:id="rId73"/>
      <p:italic r:id="rId74"/>
      <p:boldItalic r:id="rId75"/>
    </p:embeddedFont>
    <p:embeddedFont>
      <p:font typeface="Roboto Mono"/>
      <p:regular r:id="rId76"/>
      <p:bold r:id="rId77"/>
      <p:italic r:id="rId78"/>
      <p:boldItalic r:id="rId7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3" name="Robert Crowe"/>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HelveticaNeueLight-bold.fntdata"/><Relationship Id="rId72" Type="http://schemas.openxmlformats.org/officeDocument/2006/relationships/font" Target="fonts/HelveticaNeueLight-regular.fntdata"/><Relationship Id="rId31" Type="http://schemas.openxmlformats.org/officeDocument/2006/relationships/slide" Target="slides/slide25.xml"/><Relationship Id="rId75" Type="http://schemas.openxmlformats.org/officeDocument/2006/relationships/font" Target="fonts/HelveticaNeueLight-boldItalic.fntdata"/><Relationship Id="rId30" Type="http://schemas.openxmlformats.org/officeDocument/2006/relationships/slide" Target="slides/slide24.xml"/><Relationship Id="rId74" Type="http://schemas.openxmlformats.org/officeDocument/2006/relationships/font" Target="fonts/HelveticaNeueLight-italic.fntdata"/><Relationship Id="rId33" Type="http://schemas.openxmlformats.org/officeDocument/2006/relationships/slide" Target="slides/slide27.xml"/><Relationship Id="rId77" Type="http://schemas.openxmlformats.org/officeDocument/2006/relationships/font" Target="fonts/RobotoMono-bold.fntdata"/><Relationship Id="rId32" Type="http://schemas.openxmlformats.org/officeDocument/2006/relationships/slide" Target="slides/slide26.xml"/><Relationship Id="rId76" Type="http://schemas.openxmlformats.org/officeDocument/2006/relationships/font" Target="fonts/RobotoMono-regular.fntdata"/><Relationship Id="rId35" Type="http://schemas.openxmlformats.org/officeDocument/2006/relationships/slide" Target="slides/slide29.xml"/><Relationship Id="rId79" Type="http://schemas.openxmlformats.org/officeDocument/2006/relationships/font" Target="fonts/RobotoMono-boldItalic.fntdata"/><Relationship Id="rId34" Type="http://schemas.openxmlformats.org/officeDocument/2006/relationships/slide" Target="slides/slide28.xml"/><Relationship Id="rId78" Type="http://schemas.openxmlformats.org/officeDocument/2006/relationships/font" Target="fonts/RobotoMono-italic.fntdata"/><Relationship Id="rId71" Type="http://schemas.openxmlformats.org/officeDocument/2006/relationships/font" Target="fonts/GoogleSansMedium-boldItalic.fntdata"/><Relationship Id="rId70" Type="http://schemas.openxmlformats.org/officeDocument/2006/relationships/font" Target="fonts/GoogleSansMedium-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italic.fntdata"/><Relationship Id="rId61" Type="http://schemas.openxmlformats.org/officeDocument/2006/relationships/font" Target="fonts/Roboto-bold.fntdata"/><Relationship Id="rId20" Type="http://schemas.openxmlformats.org/officeDocument/2006/relationships/slide" Target="slides/slide14.xml"/><Relationship Id="rId64" Type="http://schemas.openxmlformats.org/officeDocument/2006/relationships/font" Target="fonts/GoogleSans-regular.fntdata"/><Relationship Id="rId63" Type="http://schemas.openxmlformats.org/officeDocument/2006/relationships/font" Target="fonts/Roboto-boldItalic.fntdata"/><Relationship Id="rId22" Type="http://schemas.openxmlformats.org/officeDocument/2006/relationships/slide" Target="slides/slide16.xml"/><Relationship Id="rId66" Type="http://schemas.openxmlformats.org/officeDocument/2006/relationships/font" Target="fonts/GoogleSans-italic.fntdata"/><Relationship Id="rId21" Type="http://schemas.openxmlformats.org/officeDocument/2006/relationships/slide" Target="slides/slide15.xml"/><Relationship Id="rId65" Type="http://schemas.openxmlformats.org/officeDocument/2006/relationships/font" Target="fonts/GoogleSans-bold.fntdata"/><Relationship Id="rId24" Type="http://schemas.openxmlformats.org/officeDocument/2006/relationships/slide" Target="slides/slide18.xml"/><Relationship Id="rId68" Type="http://schemas.openxmlformats.org/officeDocument/2006/relationships/font" Target="fonts/GoogleSansMedium-regular.fntdata"/><Relationship Id="rId23" Type="http://schemas.openxmlformats.org/officeDocument/2006/relationships/slide" Target="slides/slide17.xml"/><Relationship Id="rId67" Type="http://schemas.openxmlformats.org/officeDocument/2006/relationships/font" Target="fonts/GoogleSans-boldItalic.fntdata"/><Relationship Id="rId60" Type="http://schemas.openxmlformats.org/officeDocument/2006/relationships/font" Target="fonts/Roboto-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GoogleSansMedium-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RobotoMonoMedium-bold.fntdata"/><Relationship Id="rId12" Type="http://schemas.openxmlformats.org/officeDocument/2006/relationships/slide" Target="slides/slide6.xml"/><Relationship Id="rId56" Type="http://schemas.openxmlformats.org/officeDocument/2006/relationships/font" Target="fonts/RobotoMonoMedium-regular.fntdata"/><Relationship Id="rId15" Type="http://schemas.openxmlformats.org/officeDocument/2006/relationships/slide" Target="slides/slide9.xml"/><Relationship Id="rId59" Type="http://schemas.openxmlformats.org/officeDocument/2006/relationships/font" Target="fonts/RobotoMonoMedium-boldItalic.fntdata"/><Relationship Id="rId14" Type="http://schemas.openxmlformats.org/officeDocument/2006/relationships/slide" Target="slides/slide8.xml"/><Relationship Id="rId58" Type="http://schemas.openxmlformats.org/officeDocument/2006/relationships/font" Target="fonts/RobotoMonoMedium-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5-08-12T18:43:23.004">
    <p:pos x="6000" y="0"/>
    <p:text>Updated</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5-08-12T21:46:46.963">
    <p:pos x="6000" y="0"/>
    <p:text>Updated</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3" dt="2025-08-12T21:49:15.038">
    <p:pos x="6000" y="0"/>
    <p:text>Updated</p:text>
  </p:cm>
</p:cmLst>
</file>

<file path=ppt/media/image1.png>
</file>

<file path=ppt/media/image13.png>
</file>

<file path=ppt/media/image14.png>
</file>

<file path=ppt/media/image15.png>
</file>

<file path=ppt/media/image16.png>
</file>

<file path=ppt/media/image2.png>
</file>

<file path=ppt/media/image4.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782543bf58_0_7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782543bf58_0_7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If you're coming from PyTorch, you know that debugging is crucial. JAX and Flax NNX offer amazing performance and a clean API, but debugging can feel different due to JAX's compilation model. Today, we'll bridge the gap, exploring how to debug JAX and NNX effectively, relating techniques back to your PyTorch experience. We'll focus specifically on the Flax NNX API.</a:t>
            </a:r>
            <a:endParaRPr sz="13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8" name="Shape 948"/>
        <p:cNvGrpSpPr/>
        <p:nvPr/>
      </p:nvGrpSpPr>
      <p:grpSpPr>
        <a:xfrm>
          <a:off x="0" y="0"/>
          <a:ext cx="0" cy="0"/>
          <a:chOff x="0" y="0"/>
          <a:chExt cx="0" cy="0"/>
        </a:xfrm>
      </p:grpSpPr>
      <p:sp>
        <p:nvSpPr>
          <p:cNvPr id="949" name="Google Shape;949;g3782543bf58_0_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0" name="Google Shape;950;g3782543bf58_0_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What if the JAX tools aren't enough, or you just want the familiarity of </a:t>
            </a:r>
            <a:r>
              <a:rPr lang="en" sz="1300">
                <a:latin typeface="Roboto Mono Medium"/>
                <a:ea typeface="Roboto Mono Medium"/>
                <a:cs typeface="Roboto Mono Medium"/>
                <a:sym typeface="Roboto Mono Medium"/>
              </a:rPr>
              <a:t>pdb</a:t>
            </a:r>
            <a:r>
              <a:rPr lang="en" sz="1300"/>
              <a:t>? JAX provides an 'escape hatch': </a:t>
            </a:r>
            <a:r>
              <a:rPr lang="en" sz="1300">
                <a:latin typeface="Roboto Mono Medium"/>
                <a:ea typeface="Roboto Mono Medium"/>
                <a:cs typeface="Roboto Mono Medium"/>
                <a:sym typeface="Roboto Mono Medium"/>
              </a:rPr>
              <a:t>jax.disable_jit()</a:t>
            </a:r>
            <a:r>
              <a:rPr lang="en" sz="1300"/>
              <a:t>. This tells JAX to run the code eagerly, like PyTorch. Inside a </a:t>
            </a:r>
            <a:r>
              <a:rPr lang="en" sz="1300">
                <a:latin typeface="Roboto Mono Medium"/>
                <a:ea typeface="Roboto Mono Medium"/>
                <a:cs typeface="Roboto Mono Medium"/>
                <a:sym typeface="Roboto Mono Medium"/>
              </a:rPr>
              <a:t>disable_jit</a:t>
            </a:r>
            <a:r>
              <a:rPr lang="en" sz="1300"/>
              <a:t> block, your regular </a:t>
            </a:r>
            <a:r>
              <a:rPr lang="en" sz="1300">
                <a:latin typeface="Roboto Mono Medium"/>
                <a:ea typeface="Roboto Mono Medium"/>
                <a:cs typeface="Roboto Mono Medium"/>
                <a:sym typeface="Roboto Mono Medium"/>
              </a:rPr>
              <a:t>print</a:t>
            </a:r>
            <a:r>
              <a:rPr lang="en" sz="1300"/>
              <a:t> statements and </a:t>
            </a:r>
            <a:r>
              <a:rPr lang="en" sz="1300">
                <a:latin typeface="Roboto Mono Medium"/>
                <a:ea typeface="Roboto Mono Medium"/>
                <a:cs typeface="Roboto Mono Medium"/>
                <a:sym typeface="Roboto Mono Medium"/>
              </a:rPr>
              <a:t>pdb.set_trace()</a:t>
            </a:r>
            <a:r>
              <a:rPr lang="en" sz="1300"/>
              <a:t> calls will work exactly as you expect, and it even enables you to use IDE debuggers like the VS Code debugger.</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4" name="Shape 954"/>
        <p:cNvGrpSpPr/>
        <p:nvPr/>
      </p:nvGrpSpPr>
      <p:grpSpPr>
        <a:xfrm>
          <a:off x="0" y="0"/>
          <a:ext cx="0" cy="0"/>
          <a:chOff x="0" y="0"/>
          <a:chExt cx="0" cy="0"/>
        </a:xfrm>
      </p:grpSpPr>
      <p:sp>
        <p:nvSpPr>
          <p:cNvPr id="955" name="Google Shape;955;g3782543bf58_0_8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6" name="Google Shape;956;g3782543bf58_0_8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You can disable jit() in three ways, using either a context manager, or globally, or with an environment variable.  But be warned: this turns off JIT optimizations, so your code will run much slower. It's a powerful debugging tool, but use it temporarily and remember to remove it for performance.</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0" name="Shape 960"/>
        <p:cNvGrpSpPr/>
        <p:nvPr/>
      </p:nvGrpSpPr>
      <p:grpSpPr>
        <a:xfrm>
          <a:off x="0" y="0"/>
          <a:ext cx="0" cy="0"/>
          <a:chOff x="0" y="0"/>
          <a:chExt cx="0" cy="0"/>
        </a:xfrm>
      </p:grpSpPr>
      <p:sp>
        <p:nvSpPr>
          <p:cNvPr id="961" name="Google Shape;961;g3782543bf58_0_8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2" name="Google Shape;962;g3782543bf58_0_8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This code example shows how </a:t>
            </a:r>
            <a:r>
              <a:rPr lang="en" sz="1300">
                <a:solidFill>
                  <a:schemeClr val="dk1"/>
                </a:solidFill>
                <a:latin typeface="Roboto Mono Medium"/>
                <a:ea typeface="Roboto Mono Medium"/>
                <a:cs typeface="Roboto Mono Medium"/>
                <a:sym typeface="Roboto Mono Medium"/>
              </a:rPr>
              <a:t>pdb</a:t>
            </a:r>
            <a:r>
              <a:rPr lang="en" sz="1300">
                <a:solidFill>
                  <a:schemeClr val="dk1"/>
                </a:solidFill>
              </a:rPr>
              <a:t> becomes effective within the </a:t>
            </a:r>
            <a:r>
              <a:rPr lang="en" sz="1300">
                <a:solidFill>
                  <a:schemeClr val="dk1"/>
                </a:solidFill>
                <a:latin typeface="Roboto Mono Medium"/>
                <a:ea typeface="Roboto Mono Medium"/>
                <a:cs typeface="Roboto Mono Medium"/>
                <a:sym typeface="Roboto Mono Medium"/>
              </a:rPr>
              <a:t>with</a:t>
            </a:r>
            <a:r>
              <a:rPr lang="en" sz="1300">
                <a:solidFill>
                  <a:schemeClr val="dk1"/>
                </a:solidFill>
              </a:rPr>
              <a:t> block.</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6" name="Shape 966"/>
        <p:cNvGrpSpPr/>
        <p:nvPr/>
      </p:nvGrpSpPr>
      <p:grpSpPr>
        <a:xfrm>
          <a:off x="0" y="0"/>
          <a:ext cx="0" cy="0"/>
          <a:chOff x="0" y="0"/>
          <a:chExt cx="0" cy="0"/>
        </a:xfrm>
      </p:grpSpPr>
      <p:sp>
        <p:nvSpPr>
          <p:cNvPr id="967" name="Google Shape;967;g3782543bf58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 name="Google Shape;968;g3782543bf58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 are some limits on how deep you can go into transformed functions, even with </a:t>
            </a:r>
            <a:r>
              <a:rPr lang="en" sz="1300">
                <a:latin typeface="Roboto Mono Medium"/>
                <a:ea typeface="Roboto Mono Medium"/>
                <a:cs typeface="Roboto Mono Medium"/>
                <a:sym typeface="Roboto Mono Medium"/>
              </a:rPr>
              <a:t>jax.disable_jit()</a:t>
            </a:r>
            <a:r>
              <a:rPr lang="en" sz="1300"/>
              <a:t>.  If you’re using transformations like </a:t>
            </a:r>
            <a:r>
              <a:rPr lang="en" sz="1300">
                <a:latin typeface="Roboto Mono Medium"/>
                <a:ea typeface="Roboto Mono Medium"/>
                <a:cs typeface="Roboto Mono Medium"/>
                <a:sym typeface="Roboto Mono Medium"/>
              </a:rPr>
              <a:t>jax.vmap</a:t>
            </a:r>
            <a:r>
              <a:rPr lang="en" sz="1300"/>
              <a:t> or </a:t>
            </a:r>
            <a:r>
              <a:rPr lang="en" sz="1300">
                <a:latin typeface="Roboto Mono Medium"/>
                <a:ea typeface="Roboto Mono Medium"/>
                <a:cs typeface="Roboto Mono Medium"/>
                <a:sym typeface="Roboto Mono Medium"/>
              </a:rPr>
              <a:t>jax.scan</a:t>
            </a:r>
            <a:r>
              <a:rPr lang="en" sz="1300"/>
              <a:t> you won’t be able to go all the way into the vectorized or scanned executions.  However, you can still use tools like NNX’s </a:t>
            </a:r>
            <a:r>
              <a:rPr lang="en" sz="1300">
                <a:latin typeface="Roboto Mono Medium"/>
                <a:ea typeface="Roboto Mono Medium"/>
                <a:cs typeface="Roboto Mono Medium"/>
                <a:sym typeface="Roboto Mono Medium"/>
              </a:rPr>
              <a:t>sow</a:t>
            </a:r>
            <a:r>
              <a:rPr lang="en" sz="1300"/>
              <a:t> to capture intermediates for example.</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 name="Shape 972"/>
        <p:cNvGrpSpPr/>
        <p:nvPr/>
      </p:nvGrpSpPr>
      <p:grpSpPr>
        <a:xfrm>
          <a:off x="0" y="0"/>
          <a:ext cx="0" cy="0"/>
          <a:chOff x="0" y="0"/>
          <a:chExt cx="0" cy="0"/>
        </a:xfrm>
      </p:grpSpPr>
      <p:sp>
        <p:nvSpPr>
          <p:cNvPr id="973" name="Google Shape;973;g3782543bf58_0_8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4" name="Google Shape;974;g3782543bf58_0_8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Tracking down the source of 'Not a Number' or </a:t>
            </a:r>
            <a:r>
              <a:rPr lang="en" sz="1300">
                <a:latin typeface="Roboto Mono Medium"/>
                <a:ea typeface="Roboto Mono Medium"/>
                <a:cs typeface="Roboto Mono Medium"/>
                <a:sym typeface="Roboto Mono Medium"/>
              </a:rPr>
              <a:t>NaN</a:t>
            </a:r>
            <a:r>
              <a:rPr lang="en" sz="1300"/>
              <a:t> values inside complex, JIT-compiled functions is a common headache. JAX offers a helpful flag called </a:t>
            </a:r>
            <a:r>
              <a:rPr lang="en" sz="1300">
                <a:latin typeface="Roboto Mono Medium"/>
                <a:ea typeface="Roboto Mono Medium"/>
                <a:cs typeface="Roboto Mono Medium"/>
                <a:sym typeface="Roboto Mono Medium"/>
              </a:rPr>
              <a:t>jax_debug_nans</a:t>
            </a:r>
            <a:r>
              <a:rPr lang="en" sz="1300"/>
              <a:t>. You can enable it via </a:t>
            </a:r>
            <a:r>
              <a:rPr lang="en" sz="1300">
                <a:latin typeface="Roboto Mono Medium"/>
                <a:ea typeface="Roboto Mono Medium"/>
                <a:cs typeface="Roboto Mono Medium"/>
                <a:sym typeface="Roboto Mono Medium"/>
              </a:rPr>
              <a:t>jax.config.update</a:t>
            </a:r>
            <a:r>
              <a:rPr lang="en" sz="1300"/>
              <a:t> or an environment variable.</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 name="Shape 978"/>
        <p:cNvGrpSpPr/>
        <p:nvPr/>
      </p:nvGrpSpPr>
      <p:grpSpPr>
        <a:xfrm>
          <a:off x="0" y="0"/>
          <a:ext cx="0" cy="0"/>
          <a:chOff x="0" y="0"/>
          <a:chExt cx="0" cy="0"/>
        </a:xfrm>
      </p:grpSpPr>
      <p:sp>
        <p:nvSpPr>
          <p:cNvPr id="979" name="Google Shape;979;g3782543bf58_0_8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0" name="Google Shape;980;g3782543bf58_0_8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When </a:t>
            </a:r>
            <a:r>
              <a:rPr lang="en" sz="1300">
                <a:solidFill>
                  <a:schemeClr val="dk1"/>
                </a:solidFill>
                <a:latin typeface="Roboto Mono Medium"/>
                <a:ea typeface="Roboto Mono Medium"/>
                <a:cs typeface="Roboto Mono Medium"/>
                <a:sym typeface="Roboto Mono Medium"/>
              </a:rPr>
              <a:t>jax_debug_nans</a:t>
            </a:r>
            <a:r>
              <a:rPr lang="en" sz="1300"/>
              <a:t> is active, JAX watches the outputs of operations inside JIT. If it spots a </a:t>
            </a:r>
            <a:r>
              <a:rPr lang="en" sz="1300">
                <a:latin typeface="Roboto Mono Medium"/>
                <a:ea typeface="Roboto Mono Medium"/>
                <a:cs typeface="Roboto Mono Medium"/>
                <a:sym typeface="Roboto Mono Medium"/>
              </a:rPr>
              <a:t>NaN</a:t>
            </a:r>
            <a:r>
              <a:rPr lang="en" sz="1300"/>
              <a:t>, it automatically re-runs that part of the code eagerly – step-by-step – until it finds the exact primitive operation that produced the </a:t>
            </a:r>
            <a:r>
              <a:rPr lang="en" sz="1300">
                <a:latin typeface="Roboto Mono Medium"/>
                <a:ea typeface="Roboto Mono Medium"/>
                <a:cs typeface="Roboto Mono Medium"/>
                <a:sym typeface="Roboto Mono Medium"/>
              </a:rPr>
              <a:t>NaN</a:t>
            </a:r>
            <a:r>
              <a:rPr lang="en" sz="1300"/>
              <a:t>, and then it raises an error pointing right at it. This saves a lot of manual searching.</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3782543bf58_0_8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3782543bf58_0_8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However, be aware it adds overhead, so it slows things down. Use it when you suspect </a:t>
            </a:r>
            <a:r>
              <a:rPr lang="en" sz="1300">
                <a:latin typeface="Roboto Mono Medium"/>
                <a:ea typeface="Roboto Mono Medium"/>
                <a:cs typeface="Roboto Mono Medium"/>
                <a:sym typeface="Roboto Mono Medium"/>
              </a:rPr>
              <a:t>NaNs</a:t>
            </a:r>
            <a:r>
              <a:rPr lang="en" sz="1300"/>
              <a:t>, then turn it off.</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g3782543bf58_0_8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 name="Google Shape;992;g3782543bf58_0_8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5" name="Shape 995"/>
        <p:cNvGrpSpPr/>
        <p:nvPr/>
      </p:nvGrpSpPr>
      <p:grpSpPr>
        <a:xfrm>
          <a:off x="0" y="0"/>
          <a:ext cx="0" cy="0"/>
          <a:chOff x="0" y="0"/>
          <a:chExt cx="0" cy="0"/>
        </a:xfrm>
      </p:grpSpPr>
      <p:sp>
        <p:nvSpPr>
          <p:cNvPr id="996" name="Google Shape;996;g3782543bf58_0_8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7" name="Google Shape;997;g3782543bf58_0_8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Flax NNX aims to make models easier to understand. The key tool here is </a:t>
            </a:r>
            <a:r>
              <a:rPr lang="en" sz="1300">
                <a:latin typeface="Roboto Mono Medium"/>
                <a:ea typeface="Roboto Mono Medium"/>
                <a:cs typeface="Roboto Mono Medium"/>
                <a:sym typeface="Roboto Mono Medium"/>
              </a:rPr>
              <a:t>nnx.display()</a:t>
            </a:r>
            <a:r>
              <a:rPr lang="en" sz="1300"/>
              <a:t>. Use it on your NNX models, layers, or optimizers. It gives you a snapshot of the object's structure, including parameters and any state variables, showing their names, types, shapes, and current values.</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 name="Shape 1001"/>
        <p:cNvGrpSpPr/>
        <p:nvPr/>
      </p:nvGrpSpPr>
      <p:grpSpPr>
        <a:xfrm>
          <a:off x="0" y="0"/>
          <a:ext cx="0" cy="0"/>
          <a:chOff x="0" y="0"/>
          <a:chExt cx="0" cy="0"/>
        </a:xfrm>
      </p:grpSpPr>
      <p:sp>
        <p:nvSpPr>
          <p:cNvPr id="1002" name="Google Shape;1002;g3782543bf58_0_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 name="Google Shape;1003;g3782543bf58_0_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If you're in a notebook, you get a nice interactive tree. This is great for verifying your model architecture or inspecting optimizer state. And since NNX modules are now native JAX Pytrees, </a:t>
            </a:r>
            <a:r>
              <a:rPr lang="en" sz="1300">
                <a:solidFill>
                  <a:schemeClr val="dk1"/>
                </a:solidFill>
                <a:latin typeface="Courier"/>
                <a:ea typeface="Courier"/>
                <a:cs typeface="Courier"/>
                <a:sym typeface="Courier"/>
              </a:rPr>
              <a:t>nnx.display</a:t>
            </a:r>
            <a:r>
              <a:rPr lang="en" sz="1300">
                <a:solidFill>
                  <a:schemeClr val="dk1"/>
                </a:solidFill>
              </a:rPr>
              <a:t> is essentially giving you a rich, explorable view of that Pytree structure. It’s not just a printout; it’s a view into the fundamental data structure that JAX transformations operate on.</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782543bf58_0_7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782543bf58_0_7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biggest shift from PyTorch is JAX's JIT compilation. When you </a:t>
            </a:r>
            <a:r>
              <a:rPr lang="en" sz="1300">
                <a:latin typeface="Roboto Mono Medium"/>
                <a:ea typeface="Roboto Mono Medium"/>
                <a:cs typeface="Roboto Mono Medium"/>
                <a:sym typeface="Roboto Mono Medium"/>
              </a:rPr>
              <a:t>@jax.jit()</a:t>
            </a:r>
            <a:r>
              <a:rPr lang="en" sz="1300"/>
              <a:t> a function, the Python code you wrote doesn't run line-by-line with your actual data during computation. It runs once during a 'tracing' phase using placeholders. The real computation happens later in optimized code. This means your standard Python </a:t>
            </a:r>
            <a:r>
              <a:rPr lang="en" sz="1300">
                <a:latin typeface="Roboto Mono Medium"/>
                <a:ea typeface="Roboto Mono Medium"/>
                <a:cs typeface="Roboto Mono Medium"/>
                <a:sym typeface="Roboto Mono Medium"/>
              </a:rPr>
              <a:t>print()</a:t>
            </a:r>
            <a:r>
              <a:rPr lang="en" sz="1300"/>
              <a:t> or </a:t>
            </a:r>
            <a:r>
              <a:rPr lang="en" sz="1300">
                <a:latin typeface="Roboto Mono Medium"/>
                <a:ea typeface="Roboto Mono Medium"/>
                <a:cs typeface="Roboto Mono Medium"/>
                <a:sym typeface="Roboto Mono Medium"/>
              </a:rPr>
              <a:t>pdb</a:t>
            </a:r>
            <a:r>
              <a:rPr lang="en" sz="1300"/>
              <a:t> placed inside a JITted function won't show you the runtime numbers you expect; they'll show you information about the tracing process itself (which </a:t>
            </a:r>
            <a:r>
              <a:rPr lang="en" sz="1300">
                <a:solidFill>
                  <a:schemeClr val="dk1"/>
                </a:solidFill>
              </a:rPr>
              <a:t>can also be useful, since they carry shapes and </a:t>
            </a:r>
            <a:r>
              <a:rPr lang="en" sz="1300">
                <a:solidFill>
                  <a:schemeClr val="dk1"/>
                </a:solidFill>
                <a:latin typeface="Roboto Mono Medium"/>
                <a:ea typeface="Roboto Mono Medium"/>
                <a:cs typeface="Roboto Mono Medium"/>
                <a:sym typeface="Roboto Mono Medium"/>
              </a:rPr>
              <a:t>dtypes</a:t>
            </a:r>
            <a:r>
              <a:rPr lang="en" sz="1300">
                <a:solidFill>
                  <a:schemeClr val="dk1"/>
                </a:solidFill>
              </a:rPr>
              <a:t>, but usually you’re interested in runtime values)</a:t>
            </a:r>
            <a:r>
              <a:rPr lang="en" sz="1300"/>
              <a:t>. This divergence requires JAX-specific debugging tools.</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8" name="Shape 1008"/>
        <p:cNvGrpSpPr/>
        <p:nvPr/>
      </p:nvGrpSpPr>
      <p:grpSpPr>
        <a:xfrm>
          <a:off x="0" y="0"/>
          <a:ext cx="0" cy="0"/>
          <a:chOff x="0" y="0"/>
          <a:chExt cx="0" cy="0"/>
        </a:xfrm>
      </p:grpSpPr>
      <p:sp>
        <p:nvSpPr>
          <p:cNvPr id="1009" name="Google Shape;1009;g3782543bf58_0_8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0" name="Google Shape;1010;g3782543bf58_0_8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3" name="Shape 1013"/>
        <p:cNvGrpSpPr/>
        <p:nvPr/>
      </p:nvGrpSpPr>
      <p:grpSpPr>
        <a:xfrm>
          <a:off x="0" y="0"/>
          <a:ext cx="0" cy="0"/>
          <a:chOff x="0" y="0"/>
          <a:chExt cx="0" cy="0"/>
        </a:xfrm>
      </p:grpSpPr>
      <p:sp>
        <p:nvSpPr>
          <p:cNvPr id="1014" name="Google Shape;1014;g3782543bf58_0_8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5" name="Google Shape;1015;g3782543bf58_0_8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look at another useful feature within Flax's NNX module system: </a:t>
            </a:r>
            <a:r>
              <a:rPr lang="en" sz="1300">
                <a:latin typeface="Roboto Mono Medium"/>
                <a:ea typeface="Roboto Mono Medium"/>
                <a:cs typeface="Roboto Mono Medium"/>
                <a:sym typeface="Roboto Mono Medium"/>
              </a:rPr>
              <a:t>Module.sow()</a:t>
            </a:r>
            <a:r>
              <a:rPr lang="en" sz="1300"/>
              <a:t>.</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So, what exactly is </a:t>
            </a:r>
            <a:r>
              <a:rPr lang="en" sz="1300">
                <a:latin typeface="Roboto Mono Medium"/>
                <a:ea typeface="Roboto Mono Medium"/>
                <a:cs typeface="Roboto Mono Medium"/>
                <a:sym typeface="Roboto Mono Medium"/>
              </a:rPr>
              <a:t>Module.sow()</a:t>
            </a:r>
            <a:r>
              <a:rPr lang="en" sz="1300"/>
              <a:t>? At its core, it's a method built into </a:t>
            </a:r>
            <a:r>
              <a:rPr lang="en" sz="1300">
                <a:latin typeface="Roboto Mono Medium"/>
                <a:ea typeface="Roboto Mono Medium"/>
                <a:cs typeface="Roboto Mono Medium"/>
                <a:sym typeface="Roboto Mono Medium"/>
              </a:rPr>
              <a:t>flax.nnx.Module</a:t>
            </a:r>
            <a:r>
              <a:rPr lang="en" sz="1300"/>
              <a:t> specifically designed to let you capture and store intermediate values that get computed while your model is running its forward pass. Think of things like the outputs of specific layers or other internal calculations.</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Why is this useful? Well, it significantly simplifies the process of tracking these internal computations. Instead of manually creating and passing dictionaries or other data structures through your entire model's call stack just to grab a value somewhere in the middle, sow provides a direct way to 'plant' or 'sow' that value right where it's generated.</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This makes it incredibly handy for several tasks: debugging your model's behavior by inspecting internal states, visualizing the outputs of intermediate layers to understand what the model is learning, or even implementing more complex, custom loss functions that rely on these internal activation values.</a:t>
            </a:r>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9" name="Shape 1019"/>
        <p:cNvGrpSpPr/>
        <p:nvPr/>
      </p:nvGrpSpPr>
      <p:grpSpPr>
        <a:xfrm>
          <a:off x="0" y="0"/>
          <a:ext cx="0" cy="0"/>
          <a:chOff x="0" y="0"/>
          <a:chExt cx="0" cy="0"/>
        </a:xfrm>
      </p:grpSpPr>
      <p:sp>
        <p:nvSpPr>
          <p:cNvPr id="1020" name="Google Shape;1020;g3782543bf58_0_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1" name="Google Shape;1021;g3782543bf58_0_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Now let's look at how you actually use it. The basic signature involves a few key arguments. First, </a:t>
            </a:r>
            <a:r>
              <a:rPr lang="en" sz="1300">
                <a:solidFill>
                  <a:schemeClr val="dk1"/>
                </a:solidFill>
                <a:latin typeface="Roboto Mono Medium"/>
                <a:ea typeface="Roboto Mono Medium"/>
                <a:cs typeface="Roboto Mono Medium"/>
                <a:sym typeface="Roboto Mono Medium"/>
              </a:rPr>
              <a:t>variable_type:</a:t>
            </a:r>
            <a:r>
              <a:rPr lang="en" sz="1300">
                <a:solidFill>
                  <a:schemeClr val="dk1"/>
                </a:solidFill>
              </a:rPr>
              <a:t> this tells </a:t>
            </a:r>
            <a:r>
              <a:rPr lang="en" sz="1300">
                <a:solidFill>
                  <a:schemeClr val="dk1"/>
                </a:solidFill>
                <a:latin typeface="Courier"/>
                <a:ea typeface="Courier"/>
                <a:cs typeface="Courier"/>
                <a:sym typeface="Courier"/>
              </a:rPr>
              <a:t>sow</a:t>
            </a:r>
            <a:r>
              <a:rPr lang="en" sz="1300">
                <a:solidFill>
                  <a:schemeClr val="dk1"/>
                </a:solidFill>
              </a:rPr>
              <a:t> how to categorize the value you're saving, often using something like </a:t>
            </a:r>
            <a:r>
              <a:rPr lang="en" sz="1300">
                <a:solidFill>
                  <a:schemeClr val="dk1"/>
                </a:solidFill>
                <a:latin typeface="Roboto Mono Medium"/>
                <a:ea typeface="Roboto Mono Medium"/>
                <a:cs typeface="Roboto Mono Medium"/>
                <a:sym typeface="Roboto Mono Medium"/>
              </a:rPr>
              <a:t>nnx.Intermediate</a:t>
            </a:r>
            <a:r>
              <a:rPr lang="en" sz="1300">
                <a:solidFill>
                  <a:schemeClr val="dk1"/>
                </a:solidFill>
              </a:rPr>
              <a:t>. This typing helps later when you want to filter or retrieve specific kinds of saved values. Second, </a:t>
            </a:r>
            <a:r>
              <a:rPr lang="en" sz="1300">
                <a:solidFill>
                  <a:schemeClr val="dk1"/>
                </a:solidFill>
                <a:latin typeface="Roboto Mono Medium"/>
                <a:ea typeface="Roboto Mono Medium"/>
                <a:cs typeface="Roboto Mono Medium"/>
                <a:sym typeface="Roboto Mono Medium"/>
              </a:rPr>
              <a:t>name:</a:t>
            </a:r>
            <a:r>
              <a:rPr lang="en" sz="1300">
                <a:solidFill>
                  <a:schemeClr val="dk1"/>
                </a:solidFill>
              </a:rPr>
              <a:t> this is simply a string that defines the attribute name under which the value will be stored directly on your module instance. Third, </a:t>
            </a:r>
            <a:r>
              <a:rPr lang="en" sz="1300">
                <a:solidFill>
                  <a:schemeClr val="dk1"/>
                </a:solidFill>
                <a:latin typeface="Roboto Mono Medium"/>
                <a:ea typeface="Roboto Mono Medium"/>
                <a:cs typeface="Roboto Mono Medium"/>
                <a:sym typeface="Roboto Mono Medium"/>
              </a:rPr>
              <a:t>value:</a:t>
            </a:r>
            <a:r>
              <a:rPr lang="en" sz="1300">
                <a:solidFill>
                  <a:schemeClr val="dk1"/>
                </a:solidFill>
              </a:rPr>
              <a:t> this is the actual data  that you want to save – typically a JAX array, but it can be other Python objects too.</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There are also optional arguments, </a:t>
            </a:r>
            <a:r>
              <a:rPr lang="en" sz="1300">
                <a:solidFill>
                  <a:schemeClr val="dk1"/>
                </a:solidFill>
                <a:latin typeface="Roboto Mono Medium"/>
                <a:ea typeface="Roboto Mono Medium"/>
                <a:cs typeface="Roboto Mono Medium"/>
                <a:sym typeface="Roboto Mono Medium"/>
              </a:rPr>
              <a:t>reduce_fn</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init_fn</a:t>
            </a:r>
            <a:r>
              <a:rPr lang="en" sz="1300">
                <a:solidFill>
                  <a:schemeClr val="dk1"/>
                </a:solidFill>
              </a:rPr>
              <a:t>, which allow for more customized behavior when you call </a:t>
            </a:r>
            <a:r>
              <a:rPr lang="en" sz="1300">
                <a:solidFill>
                  <a:schemeClr val="dk1"/>
                </a:solidFill>
                <a:latin typeface="Roboto Mono Medium"/>
                <a:ea typeface="Roboto Mono Medium"/>
                <a:cs typeface="Roboto Mono Medium"/>
                <a:sym typeface="Roboto Mono Medium"/>
              </a:rPr>
              <a:t>sow</a:t>
            </a:r>
            <a:r>
              <a:rPr lang="en" sz="1300">
                <a:solidFill>
                  <a:schemeClr val="dk1"/>
                </a:solidFill>
              </a:rPr>
              <a:t> multiple times for the same named value.</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 name="Shape 1025"/>
        <p:cNvGrpSpPr/>
        <p:nvPr/>
      </p:nvGrpSpPr>
      <p:grpSpPr>
        <a:xfrm>
          <a:off x="0" y="0"/>
          <a:ext cx="0" cy="0"/>
          <a:chOff x="0" y="0"/>
          <a:chExt cx="0" cy="0"/>
        </a:xfrm>
      </p:grpSpPr>
      <p:sp>
        <p:nvSpPr>
          <p:cNvPr id="1026" name="Google Shape;1026;g3782543bf58_0_8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7" name="Google Shape;1027;g3782543bf58_0_8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Alright, let's see </a:t>
            </a:r>
            <a:r>
              <a:rPr lang="en" sz="1300">
                <a:latin typeface="Courier"/>
                <a:ea typeface="Courier"/>
                <a:cs typeface="Courier"/>
                <a:sym typeface="Courier"/>
              </a:rPr>
              <a:t>sow</a:t>
            </a:r>
            <a:r>
              <a:rPr lang="en" sz="1300"/>
              <a:t> in action with a simple example. Here we have a basic </a:t>
            </a:r>
            <a:r>
              <a:rPr lang="en" sz="1300">
                <a:latin typeface="Roboto Mono Medium"/>
                <a:ea typeface="Roboto Mono Medium"/>
                <a:cs typeface="Roboto Mono Medium"/>
                <a:sym typeface="Roboto Mono Medium"/>
              </a:rPr>
              <a:t>SimpleModel</a:t>
            </a:r>
            <a:r>
              <a:rPr lang="en" sz="1300"/>
              <a:t> with a single dense layer. Inside the </a:t>
            </a:r>
            <a:r>
              <a:rPr lang="en" sz="1300">
                <a:latin typeface="Roboto Mono Medium"/>
                <a:ea typeface="Roboto Mono Medium"/>
                <a:cs typeface="Roboto Mono Medium"/>
                <a:sym typeface="Roboto Mono Medium"/>
              </a:rPr>
              <a:t>__call__</a:t>
            </a:r>
            <a:r>
              <a:rPr lang="en" sz="1300"/>
              <a:t> method, after applying the dense layer, we use </a:t>
            </a:r>
            <a:r>
              <a:rPr lang="en" sz="1300">
                <a:latin typeface="Roboto Mono Medium"/>
                <a:ea typeface="Roboto Mono Medium"/>
                <a:cs typeface="Roboto Mono Medium"/>
                <a:sym typeface="Roboto Mono Medium"/>
              </a:rPr>
              <a:t>self.sow()</a:t>
            </a:r>
            <a:r>
              <a:rPr lang="en" sz="1300"/>
              <a:t>. We specify </a:t>
            </a:r>
            <a:r>
              <a:rPr lang="en" sz="1300">
                <a:latin typeface="Roboto Mono Medium"/>
                <a:ea typeface="Roboto Mono Medium"/>
                <a:cs typeface="Roboto Mono Medium"/>
                <a:sym typeface="Roboto Mono Medium"/>
              </a:rPr>
              <a:t>nnx.Intermediate</a:t>
            </a:r>
            <a:r>
              <a:rPr lang="en" sz="1300"/>
              <a:t> as the type, give it the name </a:t>
            </a:r>
            <a:r>
              <a:rPr lang="en" sz="1300">
                <a:latin typeface="Roboto Mono Medium"/>
                <a:ea typeface="Roboto Mono Medium"/>
                <a:cs typeface="Roboto Mono Medium"/>
                <a:sym typeface="Roboto Mono Medium"/>
              </a:rPr>
              <a:t>'dense_output'</a:t>
            </a:r>
            <a:r>
              <a:rPr lang="en" sz="1300"/>
              <a:t>, and pass the layer's output </a:t>
            </a:r>
            <a:r>
              <a:rPr lang="en" sz="1300">
                <a:latin typeface="Roboto Mono Medium"/>
                <a:ea typeface="Roboto Mono Medium"/>
                <a:cs typeface="Roboto Mono Medium"/>
                <a:sym typeface="Roboto Mono Medium"/>
              </a:rPr>
              <a:t>x</a:t>
            </a:r>
            <a:r>
              <a:rPr lang="en" sz="1300"/>
              <a:t> as the value.</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After we instantiate the model and run it with some input, how do we get that value back? As mentioned, </a:t>
            </a:r>
            <a:r>
              <a:rPr lang="en" sz="1300">
                <a:latin typeface="Roboto Mono Medium"/>
                <a:ea typeface="Roboto Mono Medium"/>
                <a:cs typeface="Roboto Mono Medium"/>
                <a:sym typeface="Roboto Mono Medium"/>
              </a:rPr>
              <a:t>sow</a:t>
            </a:r>
            <a:r>
              <a:rPr lang="en" sz="1300"/>
              <a:t> stores the value as an attribute on the module instance itself, using the name we provided. So, we can access it directly via </a:t>
            </a:r>
            <a:r>
              <a:rPr lang="en" sz="1300">
                <a:latin typeface="Roboto Mono Medium"/>
                <a:ea typeface="Roboto Mono Medium"/>
                <a:cs typeface="Roboto Mono Medium"/>
                <a:sym typeface="Roboto Mono Medium"/>
              </a:rPr>
              <a:t>model.dense_output</a:t>
            </a:r>
            <a:r>
              <a:rPr lang="en" sz="1300"/>
              <a:t>. Importantly, the actual data is held within the </a:t>
            </a:r>
            <a:r>
              <a:rPr lang="en" sz="1300">
                <a:latin typeface="Roboto Mono Medium"/>
                <a:ea typeface="Roboto Mono Medium"/>
                <a:cs typeface="Roboto Mono Medium"/>
                <a:sym typeface="Roboto Mono Medium"/>
              </a:rPr>
              <a:t>.value</a:t>
            </a:r>
            <a:r>
              <a:rPr lang="en" sz="1300"/>
              <a:t> property of this attribute. So, </a:t>
            </a:r>
            <a:r>
              <a:rPr lang="en" sz="1300">
                <a:latin typeface="Roboto Mono Medium"/>
                <a:ea typeface="Roboto Mono Medium"/>
                <a:cs typeface="Roboto Mono Medium"/>
                <a:sym typeface="Roboto Mono Medium"/>
              </a:rPr>
              <a:t>model.dense_output.value</a:t>
            </a:r>
            <a:r>
              <a:rPr lang="en" sz="1300"/>
              <a:t> gives us the stored intermediate value.</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1" name="Shape 1031"/>
        <p:cNvGrpSpPr/>
        <p:nvPr/>
      </p:nvGrpSpPr>
      <p:grpSpPr>
        <a:xfrm>
          <a:off x="0" y="0"/>
          <a:ext cx="0" cy="0"/>
          <a:chOff x="0" y="0"/>
          <a:chExt cx="0" cy="0"/>
        </a:xfrm>
      </p:grpSpPr>
      <p:sp>
        <p:nvSpPr>
          <p:cNvPr id="1032" name="Google Shape;1032;g3782543bf58_0_8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3" name="Google Shape;1033;g3782543bf58_0_8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Notice the output in the example is a tuple containing the array. This highlights the default behavior: if you call </a:t>
            </a:r>
            <a:r>
              <a:rPr lang="en" sz="1300">
                <a:solidFill>
                  <a:schemeClr val="dk1"/>
                </a:solidFill>
                <a:latin typeface="Roboto Mono Medium"/>
                <a:ea typeface="Roboto Mono Medium"/>
                <a:cs typeface="Roboto Mono Medium"/>
                <a:sym typeface="Roboto Mono Medium"/>
              </a:rPr>
              <a:t>sow</a:t>
            </a:r>
            <a:r>
              <a:rPr lang="en" sz="1300">
                <a:solidFill>
                  <a:schemeClr val="dk1"/>
                </a:solidFill>
              </a:rPr>
              <a:t> multiple times within the same forward pass using the same name, it doesn't overwrite the value. Instead, it appends each new value to a tuple stored in </a:t>
            </a:r>
            <a:r>
              <a:rPr lang="en" sz="1300">
                <a:solidFill>
                  <a:schemeClr val="dk1"/>
                </a:solidFill>
                <a:latin typeface="Roboto Mono Medium"/>
                <a:ea typeface="Roboto Mono Medium"/>
                <a:cs typeface="Roboto Mono Medium"/>
                <a:sym typeface="Roboto Mono Medium"/>
              </a:rPr>
              <a:t>.value</a:t>
            </a:r>
            <a:r>
              <a:rPr lang="en" sz="1300">
                <a:solidFill>
                  <a:schemeClr val="dk1"/>
                </a:solidFill>
              </a:rPr>
              <a:t>. This is flexible, but be aware that if you're sowing frequently (like inside a loop or recurrent layer), this tuple can grow large and consume significant memory.</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7" name="Shape 1037"/>
        <p:cNvGrpSpPr/>
        <p:nvPr/>
      </p:nvGrpSpPr>
      <p:grpSpPr>
        <a:xfrm>
          <a:off x="0" y="0"/>
          <a:ext cx="0" cy="0"/>
          <a:chOff x="0" y="0"/>
          <a:chExt cx="0" cy="0"/>
        </a:xfrm>
      </p:grpSpPr>
      <p:sp>
        <p:nvSpPr>
          <p:cNvPr id="1038" name="Google Shape;1038;g3782543bf58_0_8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9" name="Google Shape;1039;g3782543bf58_0_8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For situations where appending isn't desired, </a:t>
            </a:r>
            <a:r>
              <a:rPr lang="en" sz="1300">
                <a:solidFill>
                  <a:schemeClr val="dk1"/>
                </a:solidFill>
                <a:latin typeface="Roboto Mono Medium"/>
                <a:ea typeface="Roboto Mono Medium"/>
                <a:cs typeface="Roboto Mono Medium"/>
                <a:sym typeface="Roboto Mono Medium"/>
              </a:rPr>
              <a:t>sow</a:t>
            </a:r>
            <a:r>
              <a:rPr lang="en" sz="1300">
                <a:solidFill>
                  <a:schemeClr val="dk1"/>
                </a:solidFill>
              </a:rPr>
              <a:t> offers advanced customization. You can provide </a:t>
            </a:r>
            <a:r>
              <a:rPr lang="en" sz="1300">
                <a:solidFill>
                  <a:schemeClr val="dk1"/>
                </a:solidFill>
                <a:latin typeface="Roboto Mono Medium"/>
                <a:ea typeface="Roboto Mono Medium"/>
                <a:cs typeface="Roboto Mono Medium"/>
                <a:sym typeface="Roboto Mono Medium"/>
              </a:rPr>
              <a:t>init_fn</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reduce_fn</a:t>
            </a:r>
            <a:r>
              <a:rPr lang="en" sz="1300">
                <a:solidFill>
                  <a:schemeClr val="dk1"/>
                </a:solidFill>
              </a:rPr>
              <a:t> functions. These allow you to define custom logic for how multiple values sown under the same name are combined. For instance, you could sum them up, average them, or perform some other reduction, preventing the tuple from growing indefinitely.</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Finally, it's important to know that these sown variables, identified by their </a:t>
            </a:r>
            <a:r>
              <a:rPr lang="en" sz="1300">
                <a:solidFill>
                  <a:schemeClr val="dk1"/>
                </a:solidFill>
                <a:latin typeface="Roboto Mono Medium"/>
                <a:ea typeface="Roboto Mono Medium"/>
                <a:cs typeface="Roboto Mono Medium"/>
                <a:sym typeface="Roboto Mono Medium"/>
              </a:rPr>
              <a:t>variable_type</a:t>
            </a:r>
            <a:r>
              <a:rPr lang="en" sz="1300">
                <a:solidFill>
                  <a:schemeClr val="dk1"/>
                </a:solidFill>
              </a:rPr>
              <a:t>, play nicely with NNX's state management utilities. Functions like </a:t>
            </a:r>
            <a:r>
              <a:rPr lang="en" sz="1300">
                <a:solidFill>
                  <a:schemeClr val="dk1"/>
                </a:solidFill>
                <a:latin typeface="Roboto Mono Medium"/>
                <a:ea typeface="Roboto Mono Medium"/>
                <a:cs typeface="Roboto Mono Medium"/>
                <a:sym typeface="Roboto Mono Medium"/>
              </a:rPr>
              <a:t>nnx.split(), nnx.state(),</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nnx.pop()</a:t>
            </a:r>
            <a:r>
              <a:rPr lang="en" sz="1300">
                <a:solidFill>
                  <a:schemeClr val="dk1"/>
                </a:solidFill>
              </a:rPr>
              <a:t> can be used to easily separate, view, or remove these intermediate values (or other variable types like parameters or batch stats) from the overall module state, giving you fine-grained control.</a:t>
            </a:r>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 name="Shape 1043"/>
        <p:cNvGrpSpPr/>
        <p:nvPr/>
      </p:nvGrpSpPr>
      <p:grpSpPr>
        <a:xfrm>
          <a:off x="0" y="0"/>
          <a:ext cx="0" cy="0"/>
          <a:chOff x="0" y="0"/>
          <a:chExt cx="0" cy="0"/>
        </a:xfrm>
      </p:grpSpPr>
      <p:sp>
        <p:nvSpPr>
          <p:cNvPr id="1044" name="Google Shape;1044;g3782543bf58_0_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5" name="Google Shape;1045;g3782543bf58_0_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 name="Shape 1048"/>
        <p:cNvGrpSpPr/>
        <p:nvPr/>
      </p:nvGrpSpPr>
      <p:grpSpPr>
        <a:xfrm>
          <a:off x="0" y="0"/>
          <a:ext cx="0" cy="0"/>
          <a:chOff x="0" y="0"/>
          <a:chExt cx="0" cy="0"/>
        </a:xfrm>
      </p:grpSpPr>
      <p:sp>
        <p:nvSpPr>
          <p:cNvPr id="1049" name="Google Shape;1049;g3782543bf58_0_8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0" name="Google Shape;1050;g3782543bf58_0_8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 make your JAX code more robust and catch errors early, use the Chex library. It offers many assertion functions specifically designed for JAX arrays and structures (</a:t>
            </a:r>
            <a:r>
              <a:rPr lang="en" sz="1300">
                <a:latin typeface="Roboto Mono Medium"/>
                <a:ea typeface="Roboto Mono Medium"/>
                <a:cs typeface="Roboto Mono Medium"/>
                <a:sym typeface="Roboto Mono Medium"/>
              </a:rPr>
              <a:t>PyTrees</a:t>
            </a:r>
            <a:r>
              <a:rPr lang="en" sz="1300"/>
              <a:t>). Let's start with 'static assertions'. These check things like shape, rank (number of dimensions), or data type. Because these properties are known during JAX's tracing phase, you can put these assertions directly inside your JIT-compiled functions, and they just work, providing valuable checks without needing runtime values.</a:t>
            </a:r>
            <a:endParaRPr sz="13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4" name="Shape 1054"/>
        <p:cNvGrpSpPr/>
        <p:nvPr/>
      </p:nvGrpSpPr>
      <p:grpSpPr>
        <a:xfrm>
          <a:off x="0" y="0"/>
          <a:ext cx="0" cy="0"/>
          <a:chOff x="0" y="0"/>
          <a:chExt cx="0" cy="0"/>
        </a:xfrm>
      </p:grpSpPr>
      <p:sp>
        <p:nvSpPr>
          <p:cNvPr id="1055" name="Google Shape;1055;g3782543bf58_0_8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6" name="Google Shape;1056;g3782543bf58_0_8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some examples of the kinds of assertions which are available in Chex.</a:t>
            </a:r>
            <a:endParaRPr sz="13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0" name="Shape 1060"/>
        <p:cNvGrpSpPr/>
        <p:nvPr/>
      </p:nvGrpSpPr>
      <p:grpSpPr>
        <a:xfrm>
          <a:off x="0" y="0"/>
          <a:ext cx="0" cy="0"/>
          <a:chOff x="0" y="0"/>
          <a:chExt cx="0" cy="0"/>
        </a:xfrm>
      </p:grpSpPr>
      <p:sp>
        <p:nvSpPr>
          <p:cNvPr id="1061" name="Google Shape;1061;g3782543bf58_0_9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2" name="Google Shape;1062;g3782543bf58_0_9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TensorBoard is another great tool for debugging and profiling.</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3782543bf58_0_7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3782543bf58_0_7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how do you print runtime values? Use </a:t>
            </a:r>
            <a:r>
              <a:rPr lang="en" sz="1300">
                <a:latin typeface="Roboto Mono Medium"/>
                <a:ea typeface="Roboto Mono Medium"/>
                <a:cs typeface="Roboto Mono Medium"/>
                <a:sym typeface="Roboto Mono Medium"/>
              </a:rPr>
              <a:t>jax.debug.print()</a:t>
            </a:r>
            <a:r>
              <a:rPr lang="en" sz="1300"/>
              <a:t>. Think of it as the JAX-aware version of Python's </a:t>
            </a:r>
            <a:r>
              <a:rPr lang="en" sz="1300">
                <a:latin typeface="Roboto Mono Medium"/>
                <a:ea typeface="Roboto Mono Medium"/>
                <a:cs typeface="Roboto Mono Medium"/>
                <a:sym typeface="Roboto Mono Medium"/>
              </a:rPr>
              <a:t>print()</a:t>
            </a:r>
            <a:r>
              <a:rPr lang="en" sz="1300"/>
              <a:t>. It gets compiled into the execution graph, and prints the actual runtime values as they are computed.</a:t>
            </a:r>
            <a:endParaRPr sz="13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5" name="Shape 1065"/>
        <p:cNvGrpSpPr/>
        <p:nvPr/>
      </p:nvGrpSpPr>
      <p:grpSpPr>
        <a:xfrm>
          <a:off x="0" y="0"/>
          <a:ext cx="0" cy="0"/>
          <a:chOff x="0" y="0"/>
          <a:chExt cx="0" cy="0"/>
        </a:xfrm>
      </p:grpSpPr>
      <p:sp>
        <p:nvSpPr>
          <p:cNvPr id="1066" name="Google Shape;1066;g3782543bf58_0_9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7" name="Google Shape;1067;g3782543bf58_0_9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Just like in PyTorch, TensorBoard is invaluable for visualizing training progress in JAX. Setting it up is straightforward. First, make sure TensorBoard is installed. Then, in your Python script, you need to create a 'Summary Writer'. Interestingly, the most common way to do this in the JAX ecosystem is by using the writer utilities from either TensorFlow or PyTorch itself, but you can also use TensorBoardX. This writer saves logging data to a specified directory. Finally, you launch the TensorBoard server from your command line, pointing it to that log directory, and view it in your browser, usually at port 6006.</a:t>
            </a:r>
            <a:endParaRPr sz="1300"/>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 name="Shape 1071"/>
        <p:cNvGrpSpPr/>
        <p:nvPr/>
      </p:nvGrpSpPr>
      <p:grpSpPr>
        <a:xfrm>
          <a:off x="0" y="0"/>
          <a:ext cx="0" cy="0"/>
          <a:chOff x="0" y="0"/>
          <a:chExt cx="0" cy="0"/>
        </a:xfrm>
      </p:grpSpPr>
      <p:sp>
        <p:nvSpPr>
          <p:cNvPr id="1072" name="Google Shape;1072;g3782543bf58_0_9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3" name="Google Shape;1073;g3782543bf58_0_9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Here’s the basic code for creating a TensorBoard summary writer.  TensorBoardX is a nice option for this because it’s a much smaller import.</a:t>
            </a:r>
            <a:endParaRPr sz="1300">
              <a:solidFill>
                <a:schemeClr val="dk1"/>
              </a:solidFil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7" name="Shape 1077"/>
        <p:cNvGrpSpPr/>
        <p:nvPr/>
      </p:nvGrpSpPr>
      <p:grpSpPr>
        <a:xfrm>
          <a:off x="0" y="0"/>
          <a:ext cx="0" cy="0"/>
          <a:chOff x="0" y="0"/>
          <a:chExt cx="0" cy="0"/>
        </a:xfrm>
      </p:grpSpPr>
      <p:sp>
        <p:nvSpPr>
          <p:cNvPr id="1078" name="Google Shape;1078;g3782543bf58_0_9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9" name="Google Shape;1079;g3782543bf58_0_9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Inside your training loop, you use the writer object to log data. For logging metrics like loss or accuracy, use </a:t>
            </a:r>
            <a:r>
              <a:rPr lang="en" sz="1300">
                <a:latin typeface="Roboto Mono Medium"/>
                <a:ea typeface="Roboto Mono Medium"/>
                <a:cs typeface="Roboto Mono Medium"/>
                <a:sym typeface="Roboto Mono Medium"/>
              </a:rPr>
              <a:t>add_scalar</a:t>
            </a:r>
            <a:r>
              <a:rPr lang="en" sz="1300"/>
              <a:t>. The key thing to remember, coming from PyTorch, is that you need to convert the JAX array (even if it's 0-dimensional) to a standard Python number using </a:t>
            </a:r>
            <a:r>
              <a:rPr lang="en" sz="1300">
                <a:latin typeface="Roboto Mono Medium"/>
                <a:ea typeface="Roboto Mono Medium"/>
                <a:cs typeface="Roboto Mono Medium"/>
                <a:sym typeface="Roboto Mono Medium"/>
              </a:rPr>
              <a:t>.item()</a:t>
            </a:r>
            <a:r>
              <a:rPr lang="en" sz="1300"/>
              <a:t> before passing it to the writer. You can also log images, text, and histograms. The API is very similar to how you'd use it in PyTorch. JAX also has profiling tools that can integrate with TensorBoard to help diagnose performance bottlenecks.</a:t>
            </a:r>
            <a:endParaRPr sz="1300"/>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3" name="Shape 1083"/>
        <p:cNvGrpSpPr/>
        <p:nvPr/>
      </p:nvGrpSpPr>
      <p:grpSpPr>
        <a:xfrm>
          <a:off x="0" y="0"/>
          <a:ext cx="0" cy="0"/>
          <a:chOff x="0" y="0"/>
          <a:chExt cx="0" cy="0"/>
        </a:xfrm>
      </p:grpSpPr>
      <p:sp>
        <p:nvSpPr>
          <p:cNvPr id="1084" name="Google Shape;1084;g3782543bf58_0_9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5" name="Google Shape;1085;g3782543bf58_0_9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Here’s some example code for logging scalars, in this case with the PyTorch writer.</a:t>
            </a:r>
            <a:endParaRPr sz="1300">
              <a:solidFill>
                <a:schemeClr val="dk1"/>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9" name="Shape 1089"/>
        <p:cNvGrpSpPr/>
        <p:nvPr/>
      </p:nvGrpSpPr>
      <p:grpSpPr>
        <a:xfrm>
          <a:off x="0" y="0"/>
          <a:ext cx="0" cy="0"/>
          <a:chOff x="0" y="0"/>
          <a:chExt cx="0" cy="0"/>
        </a:xfrm>
      </p:grpSpPr>
      <p:sp>
        <p:nvSpPr>
          <p:cNvPr id="1090" name="Google Shape;1090;g3782543bf58_0_9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1" name="Google Shape;1091;g3782543bf58_0_9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This is a screenshot from the tutorial that is linked in the code exercise, showing the XProf profiler running in TensorBoard.</a:t>
            </a:r>
            <a:endParaRPr sz="1300"/>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 name="Shape 1094"/>
        <p:cNvGrpSpPr/>
        <p:nvPr/>
      </p:nvGrpSpPr>
      <p:grpSpPr>
        <a:xfrm>
          <a:off x="0" y="0"/>
          <a:ext cx="0" cy="0"/>
          <a:chOff x="0" y="0"/>
          <a:chExt cx="0" cy="0"/>
        </a:xfrm>
      </p:grpSpPr>
      <p:sp>
        <p:nvSpPr>
          <p:cNvPr id="1095" name="Google Shape;1095;g3782543bf58_0_9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6" name="Google Shape;1096;g3782543bf58_0_9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review, and highlight the similarities, key differences, and ways to adapt your PyTorch experience to JAX debugging.</a:t>
            </a:r>
            <a:endParaRPr sz="1300"/>
          </a:p>
          <a:p>
            <a:pPr indent="0" lvl="0" marL="0" rtl="0" algn="l">
              <a:spcBef>
                <a:spcPts val="0"/>
              </a:spcBef>
              <a:spcAft>
                <a:spcPts val="0"/>
              </a:spcAft>
              <a:buNone/>
            </a:pPr>
            <a:r>
              <a:t/>
            </a:r>
            <a:endParaRPr sz="1300"/>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9" name="Shape 1099"/>
        <p:cNvGrpSpPr/>
        <p:nvPr/>
      </p:nvGrpSpPr>
      <p:grpSpPr>
        <a:xfrm>
          <a:off x="0" y="0"/>
          <a:ext cx="0" cy="0"/>
          <a:chOff x="0" y="0"/>
          <a:chExt cx="0" cy="0"/>
        </a:xfrm>
      </p:grpSpPr>
      <p:sp>
        <p:nvSpPr>
          <p:cNvPr id="1100" name="Google Shape;1100;g3782543bf58_0_9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1" name="Google Shape;1101;g3782543bf58_0_9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quickly map the concepts. Your familiar PyTorch tools have direct or close counterparts in the JAX world.</a:t>
            </a:r>
            <a:endParaRPr sz="1300"/>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 name="Shape 1105"/>
        <p:cNvGrpSpPr/>
        <p:nvPr/>
      </p:nvGrpSpPr>
      <p:grpSpPr>
        <a:xfrm>
          <a:off x="0" y="0"/>
          <a:ext cx="0" cy="0"/>
          <a:chOff x="0" y="0"/>
          <a:chExt cx="0" cy="0"/>
        </a:xfrm>
      </p:grpSpPr>
      <p:sp>
        <p:nvSpPr>
          <p:cNvPr id="1106" name="Google Shape;1106;g3782543bf58_0_9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 name="Google Shape;1107;g3782543bf58_0_9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Standard print and pdb can be used if you disable JIT. Inside JIT, you use </a:t>
            </a:r>
            <a:r>
              <a:rPr lang="en" sz="1300">
                <a:solidFill>
                  <a:schemeClr val="dk1"/>
                </a:solidFill>
                <a:latin typeface="Roboto Mono Medium"/>
                <a:ea typeface="Roboto Mono Medium"/>
                <a:cs typeface="Roboto Mono Medium"/>
                <a:sym typeface="Roboto Mono Medium"/>
              </a:rPr>
              <a:t>jax.debug.print</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jax.debug.breakpoint</a:t>
            </a:r>
            <a:r>
              <a:rPr lang="en" sz="1300">
                <a:solidFill>
                  <a:schemeClr val="dk1"/>
                </a:solidFill>
              </a:rPr>
              <a:t>. For checking </a:t>
            </a:r>
            <a:r>
              <a:rPr lang="en" sz="1300">
                <a:solidFill>
                  <a:schemeClr val="dk1"/>
                </a:solidFill>
                <a:latin typeface="Roboto Mono Medium"/>
                <a:ea typeface="Roboto Mono Medium"/>
                <a:cs typeface="Roboto Mono Medium"/>
                <a:sym typeface="Roboto Mono Medium"/>
              </a:rPr>
              <a:t>NaNs</a:t>
            </a:r>
            <a:r>
              <a:rPr lang="en" sz="1300">
                <a:solidFill>
                  <a:schemeClr val="dk1"/>
                </a:solidFill>
              </a:rPr>
              <a:t>, Chex assertions are a robust option. Instead of printing the model, you use </a:t>
            </a:r>
            <a:r>
              <a:rPr lang="en" sz="1300">
                <a:solidFill>
                  <a:schemeClr val="dk1"/>
                </a:solidFill>
                <a:latin typeface="Roboto Mono Medium"/>
                <a:ea typeface="Roboto Mono Medium"/>
                <a:cs typeface="Roboto Mono Medium"/>
                <a:sym typeface="Roboto Mono Medium"/>
              </a:rPr>
              <a:t>nnx.display</a:t>
            </a:r>
            <a:r>
              <a:rPr lang="en" sz="1300">
                <a:solidFill>
                  <a:schemeClr val="dk1"/>
                </a:solidFill>
              </a:rPr>
              <a:t>. TensorBoard usage is very similar. Chex provides a powerful assertion library.</a:t>
            </a:r>
            <a:endParaRPr sz="1300"/>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1" name="Shape 1111"/>
        <p:cNvGrpSpPr/>
        <p:nvPr/>
      </p:nvGrpSpPr>
      <p:grpSpPr>
        <a:xfrm>
          <a:off x="0" y="0"/>
          <a:ext cx="0" cy="0"/>
          <a:chOff x="0" y="0"/>
          <a:chExt cx="0" cy="0"/>
        </a:xfrm>
      </p:grpSpPr>
      <p:sp>
        <p:nvSpPr>
          <p:cNvPr id="1112" name="Google Shape;1112;g3782543bf58_0_9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3" name="Google Shape;1113;g3782543bf58_0_9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While there are similarities, key differences require adaptation. The impact of JIT is paramount – you constantly trade off between using specialized JAX tools within JIT or disabling JIT for standard tools but losing speed.</a:t>
            </a:r>
            <a:endParaRPr sz="1300"/>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7" name="Shape 1117"/>
        <p:cNvGrpSpPr/>
        <p:nvPr/>
      </p:nvGrpSpPr>
      <p:grpSpPr>
        <a:xfrm>
          <a:off x="0" y="0"/>
          <a:ext cx="0" cy="0"/>
          <a:chOff x="0" y="0"/>
          <a:chExt cx="0" cy="0"/>
        </a:xfrm>
      </p:grpSpPr>
      <p:sp>
        <p:nvSpPr>
          <p:cNvPr id="1118" name="Google Shape;1118;g3782543bf58_0_9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9" name="Google Shape;1119;g3782543bf58_0_9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PyTorch's hook system doesn't have a direct equivalent; JAX encourages more functional approaches like returning intermediate values or transforming functions.</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 name="Shape 912"/>
        <p:cNvGrpSpPr/>
        <p:nvPr/>
      </p:nvGrpSpPr>
      <p:grpSpPr>
        <a:xfrm>
          <a:off x="0" y="0"/>
          <a:ext cx="0" cy="0"/>
          <a:chOff x="0" y="0"/>
          <a:chExt cx="0" cy="0"/>
        </a:xfrm>
      </p:grpSpPr>
      <p:sp>
        <p:nvSpPr>
          <p:cNvPr id="913" name="Google Shape;913;g3782543bf58_0_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 name="Google Shape;914;g3782543bf58_0_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Notice in the example, the standard </a:t>
            </a:r>
            <a:r>
              <a:rPr lang="en" sz="1300">
                <a:solidFill>
                  <a:schemeClr val="dk1"/>
                </a:solidFill>
                <a:latin typeface="Roboto Mono Medium"/>
                <a:ea typeface="Roboto Mono Medium"/>
                <a:cs typeface="Roboto Mono Medium"/>
                <a:sym typeface="Roboto Mono Medium"/>
              </a:rPr>
              <a:t>print()</a:t>
            </a:r>
            <a:r>
              <a:rPr lang="en" sz="1300">
                <a:solidFill>
                  <a:schemeClr val="dk1"/>
                </a:solidFill>
              </a:rPr>
              <a:t> shows a tracer object, while </a:t>
            </a:r>
            <a:r>
              <a:rPr lang="en" sz="1300">
                <a:solidFill>
                  <a:schemeClr val="dk1"/>
                </a:solidFill>
                <a:latin typeface="Roboto Mono Medium"/>
                <a:ea typeface="Roboto Mono Medium"/>
                <a:cs typeface="Roboto Mono Medium"/>
                <a:sym typeface="Roboto Mono Medium"/>
              </a:rPr>
              <a:t>jax.debug.print()</a:t>
            </a:r>
            <a:r>
              <a:rPr lang="en" sz="1300">
                <a:solidFill>
                  <a:schemeClr val="dk1"/>
                </a:solidFill>
              </a:rPr>
              <a:t> shows the runtime value </a:t>
            </a:r>
            <a:r>
              <a:rPr lang="en" sz="1300">
                <a:solidFill>
                  <a:schemeClr val="dk1"/>
                </a:solidFill>
                <a:latin typeface="Roboto Mono Medium"/>
                <a:ea typeface="Roboto Mono Medium"/>
                <a:cs typeface="Roboto Mono Medium"/>
                <a:sym typeface="Roboto Mono Medium"/>
              </a:rPr>
              <a:t>'10.0'</a:t>
            </a:r>
            <a:r>
              <a:rPr lang="en" sz="1300">
                <a:solidFill>
                  <a:schemeClr val="dk1"/>
                </a:solidFill>
              </a:rPr>
              <a:t>. Remember to include the </a:t>
            </a:r>
            <a:r>
              <a:rPr lang="en" sz="1300">
                <a:solidFill>
                  <a:schemeClr val="dk1"/>
                </a:solidFill>
                <a:latin typeface="Roboto Mono Medium"/>
                <a:ea typeface="Roboto Mono Medium"/>
                <a:cs typeface="Roboto Mono Medium"/>
                <a:sym typeface="Roboto Mono Medium"/>
              </a:rPr>
              <a:t>ordered=True</a:t>
            </a:r>
            <a:r>
              <a:rPr lang="en" sz="1300">
                <a:solidFill>
                  <a:schemeClr val="dk1"/>
                </a:solidFill>
              </a:rPr>
              <a:t> argument if you have multiple prints and need them in source order, as the compiler might reorder operations.</a:t>
            </a:r>
            <a:endParaRPr sz="1300"/>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3" name="Shape 1123"/>
        <p:cNvGrpSpPr/>
        <p:nvPr/>
      </p:nvGrpSpPr>
      <p:grpSpPr>
        <a:xfrm>
          <a:off x="0" y="0"/>
          <a:ext cx="0" cy="0"/>
          <a:chOff x="0" y="0"/>
          <a:chExt cx="0" cy="0"/>
        </a:xfrm>
      </p:grpSpPr>
      <p:sp>
        <p:nvSpPr>
          <p:cNvPr id="1124" name="Google Shape;1124;g3782543bf58_0_10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5" name="Google Shape;1125;g3782543bf58_0_10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The way state is managed is more explicit now. For example, the optimizer update is now </a:t>
            </a:r>
            <a:r>
              <a:rPr lang="en" sz="1300">
                <a:solidFill>
                  <a:schemeClr val="dk1"/>
                </a:solidFill>
                <a:latin typeface="Courier"/>
                <a:ea typeface="Courier"/>
                <a:cs typeface="Courier"/>
                <a:sym typeface="Courier"/>
              </a:rPr>
              <a:t>optimizer.update(model, grads)</a:t>
            </a:r>
            <a:r>
              <a:rPr lang="en" sz="1300">
                <a:solidFill>
                  <a:schemeClr val="dk1"/>
                </a:solidFill>
              </a:rPr>
              <a:t>. You explicitly pass the model state in. This functional style makes it much easier to reason about what's happening in your training step, as there are fewer hidden side-effects to track.</a:t>
            </a:r>
            <a:endParaRPr sz="1300">
              <a:solidFill>
                <a:schemeClr val="dk1"/>
              </a:solidFill>
            </a:endParaRPr>
          </a:p>
          <a:p>
            <a:pPr indent="0" lvl="0" marL="0" rtl="0" algn="l">
              <a:spcBef>
                <a:spcPts val="0"/>
              </a:spcBef>
              <a:spcAft>
                <a:spcPts val="0"/>
              </a:spcAft>
              <a:buNone/>
            </a:pPr>
            <a:r>
              <a:rPr lang="en" sz="1300">
                <a:solidFill>
                  <a:schemeClr val="dk1"/>
                </a:solidFill>
              </a:rPr>
              <a:t>Finally, JIT error messages can sometimes be indirect, making tools like Chex, or temporarily disabling JIT, crucial for locating the exact source of a problem.</a:t>
            </a:r>
            <a:endParaRPr sz="1300">
              <a:solidFill>
                <a:schemeClr val="dk1"/>
              </a:solidFil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9" name="Shape 1129"/>
        <p:cNvGrpSpPr/>
        <p:nvPr/>
      </p:nvGrpSpPr>
      <p:grpSpPr>
        <a:xfrm>
          <a:off x="0" y="0"/>
          <a:ext cx="0" cy="0"/>
          <a:chOff x="0" y="0"/>
          <a:chExt cx="0" cy="0"/>
        </a:xfrm>
      </p:grpSpPr>
      <p:sp>
        <p:nvSpPr>
          <p:cNvPr id="1130" name="Google Shape;1130;g3782543bf58_0_10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1" name="Google Shape;1131;g3782543bf58_0_10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4" name="Shape 1134"/>
        <p:cNvGrpSpPr/>
        <p:nvPr/>
      </p:nvGrpSpPr>
      <p:grpSpPr>
        <a:xfrm>
          <a:off x="0" y="0"/>
          <a:ext cx="0" cy="0"/>
          <a:chOff x="0" y="0"/>
          <a:chExt cx="0" cy="0"/>
        </a:xfrm>
      </p:grpSpPr>
      <p:sp>
        <p:nvSpPr>
          <p:cNvPr id="1135" name="Google Shape;1135;g3782543bf58_0_10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6" name="Google Shape;1136;g3782543bf58_0_10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how should you approach debugging? Start with static checks: look at your model with </a:t>
            </a:r>
            <a:r>
              <a:rPr lang="en" sz="1300">
                <a:latin typeface="Roboto Mono Medium"/>
                <a:ea typeface="Roboto Mono Medium"/>
                <a:cs typeface="Roboto Mono Medium"/>
                <a:sym typeface="Roboto Mono Medium"/>
              </a:rPr>
              <a:t>nnx.display</a:t>
            </a:r>
            <a:r>
              <a:rPr lang="en" sz="1300"/>
              <a:t>, add Chex shape and type assertions.</a:t>
            </a:r>
            <a:endParaRPr sz="1300"/>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0" name="Shape 1140"/>
        <p:cNvGrpSpPr/>
        <p:nvPr/>
      </p:nvGrpSpPr>
      <p:grpSpPr>
        <a:xfrm>
          <a:off x="0" y="0"/>
          <a:ext cx="0" cy="0"/>
          <a:chOff x="0" y="0"/>
          <a:chExt cx="0" cy="0"/>
        </a:xfrm>
      </p:grpSpPr>
      <p:sp>
        <p:nvSpPr>
          <p:cNvPr id="1141" name="Google Shape;1141;g3782543bf58_0_1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2" name="Google Shape;1142;g3782543bf58_0_1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If issues arise during runtime inside JIT, your first step for numerical problems should be checking for </a:t>
            </a:r>
            <a:r>
              <a:rPr lang="en" sz="1300">
                <a:solidFill>
                  <a:schemeClr val="dk1"/>
                </a:solidFill>
                <a:latin typeface="Courier"/>
                <a:ea typeface="Courier"/>
                <a:cs typeface="Courier"/>
                <a:sym typeface="Courier"/>
              </a:rPr>
              <a:t>NaNs</a:t>
            </a:r>
            <a:r>
              <a:rPr lang="en" sz="1300">
                <a:solidFill>
                  <a:schemeClr val="dk1"/>
                </a:solidFill>
              </a:rPr>
              <a:t> or infinities. Because your model is a Pytree, you can directly use </a:t>
            </a:r>
            <a:r>
              <a:rPr lang="en" sz="1300">
                <a:solidFill>
                  <a:schemeClr val="dk1"/>
                </a:solidFill>
                <a:latin typeface="Courier"/>
                <a:ea typeface="Courier"/>
                <a:cs typeface="Courier"/>
                <a:sym typeface="Courier"/>
              </a:rPr>
              <a:t>chex.assert_tree_all_finite</a:t>
            </a:r>
            <a:r>
              <a:rPr lang="en" sz="1300">
                <a:solidFill>
                  <a:schemeClr val="dk1"/>
                </a:solidFill>
              </a:rPr>
              <a:t> on the entire model object inside a chexified function. This is a huge time-saver. For other issues, use </a:t>
            </a:r>
            <a:r>
              <a:rPr lang="en" sz="1300">
                <a:solidFill>
                  <a:schemeClr val="dk1"/>
                </a:solidFill>
                <a:latin typeface="Courier"/>
                <a:ea typeface="Courier"/>
                <a:cs typeface="Courier"/>
                <a:sym typeface="Courier"/>
              </a:rPr>
              <a:t>jax.debug.print</a:t>
            </a:r>
            <a:r>
              <a:rPr lang="en" sz="1300">
                <a:solidFill>
                  <a:schemeClr val="dk1"/>
                </a:solidFill>
              </a:rPr>
              <a:t> to inspect values, or </a:t>
            </a:r>
            <a:r>
              <a:rPr lang="en" sz="1300">
                <a:solidFill>
                  <a:schemeClr val="dk1"/>
                </a:solidFill>
                <a:latin typeface="Courier"/>
                <a:ea typeface="Courier"/>
                <a:cs typeface="Courier"/>
                <a:sym typeface="Courier"/>
              </a:rPr>
              <a:t>jax.debug.breakpoint</a:t>
            </a:r>
            <a:r>
              <a:rPr lang="en" sz="1300">
                <a:solidFill>
                  <a:schemeClr val="dk1"/>
                </a:solidFill>
              </a:rPr>
              <a:t> for interactive debugging.</a:t>
            </a:r>
            <a:endParaRPr sz="1300"/>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6" name="Shape 1146"/>
        <p:cNvGrpSpPr/>
        <p:nvPr/>
      </p:nvGrpSpPr>
      <p:grpSpPr>
        <a:xfrm>
          <a:off x="0" y="0"/>
          <a:ext cx="0" cy="0"/>
          <a:chOff x="0" y="0"/>
          <a:chExt cx="0" cy="0"/>
        </a:xfrm>
      </p:grpSpPr>
      <p:sp>
        <p:nvSpPr>
          <p:cNvPr id="1147" name="Google Shape;1147;g3782543bf58_0_10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8" name="Google Shape;1148;g3782543bf58_0_10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If you're really stuck or the JAX tools aren't cutting it, don't hesitate to temporarily disable JIT to bring in </a:t>
            </a:r>
            <a:r>
              <a:rPr lang="en" sz="1300">
                <a:solidFill>
                  <a:schemeClr val="dk1"/>
                </a:solidFill>
                <a:latin typeface="Roboto Mono Medium"/>
                <a:ea typeface="Roboto Mono Medium"/>
                <a:cs typeface="Roboto Mono Medium"/>
                <a:sym typeface="Roboto Mono Medium"/>
              </a:rPr>
              <a:t>pdb</a:t>
            </a:r>
            <a:r>
              <a:rPr lang="en" sz="1300">
                <a:solidFill>
                  <a:schemeClr val="dk1"/>
                </a:solidFill>
              </a:rPr>
              <a:t> or an IDE debugger.</a:t>
            </a:r>
            <a:endParaRPr sz="1300"/>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2" name="Shape 1152"/>
        <p:cNvGrpSpPr/>
        <p:nvPr/>
      </p:nvGrpSpPr>
      <p:grpSpPr>
        <a:xfrm>
          <a:off x="0" y="0"/>
          <a:ext cx="0" cy="0"/>
          <a:chOff x="0" y="0"/>
          <a:chExt cx="0" cy="0"/>
        </a:xfrm>
      </p:grpSpPr>
      <p:sp>
        <p:nvSpPr>
          <p:cNvPr id="1153" name="Google Shape;1153;g3782543bf58_0_10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4" name="Google Shape;1154;g3782543bf58_0_10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For performance, use </a:t>
            </a:r>
            <a:r>
              <a:rPr lang="en" sz="1300">
                <a:solidFill>
                  <a:schemeClr val="dk1"/>
                </a:solidFill>
                <a:latin typeface="Roboto Mono Medium"/>
                <a:ea typeface="Roboto Mono Medium"/>
                <a:cs typeface="Roboto Mono Medium"/>
                <a:sym typeface="Roboto Mono Medium"/>
              </a:rPr>
              <a:t>assert_max_traces</a:t>
            </a:r>
            <a:r>
              <a:rPr lang="en" sz="1300">
                <a:solidFill>
                  <a:schemeClr val="dk1"/>
                </a:solidFill>
              </a:rPr>
              <a:t> and the JAX profiler.</a:t>
            </a:r>
            <a:endParaRPr sz="1300"/>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8" name="Shape 1158"/>
        <p:cNvGrpSpPr/>
        <p:nvPr/>
      </p:nvGrpSpPr>
      <p:grpSpPr>
        <a:xfrm>
          <a:off x="0" y="0"/>
          <a:ext cx="0" cy="0"/>
          <a:chOff x="0" y="0"/>
          <a:chExt cx="0" cy="0"/>
        </a:xfrm>
      </p:grpSpPr>
      <p:sp>
        <p:nvSpPr>
          <p:cNvPr id="1159" name="Google Shape;1159;g3782543bf58_0_10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0" name="Google Shape;1160;g3782543bf58_0_10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And always have TensorBoard running to monitor your training dynamics.</a:t>
            </a:r>
            <a:endParaRPr sz="1300"/>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4" name="Shape 1164"/>
        <p:cNvGrpSpPr/>
        <p:nvPr/>
      </p:nvGrpSpPr>
      <p:grpSpPr>
        <a:xfrm>
          <a:off x="0" y="0"/>
          <a:ext cx="0" cy="0"/>
          <a:chOff x="0" y="0"/>
          <a:chExt cx="0" cy="0"/>
        </a:xfrm>
      </p:grpSpPr>
      <p:sp>
        <p:nvSpPr>
          <p:cNvPr id="1165" name="Google Shape;1165;g3782543bf58_0_10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6" name="Google Shape;1166;g3782543bf58_0_1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in the end, debugging JAX and Flax NNX effectively involves understanding the implications of JIT compilation and learning the specialized tools JAX provides, like </a:t>
            </a:r>
            <a:r>
              <a:rPr lang="en" sz="1300">
                <a:latin typeface="Roboto Mono Medium"/>
                <a:ea typeface="Roboto Mono Medium"/>
                <a:cs typeface="Roboto Mono Medium"/>
                <a:sym typeface="Roboto Mono Medium"/>
              </a:rPr>
              <a:t>jax.debug.print</a:t>
            </a:r>
            <a:r>
              <a:rPr lang="en" sz="1300"/>
              <a:t> and </a:t>
            </a:r>
            <a:r>
              <a:rPr lang="en" sz="1300">
                <a:solidFill>
                  <a:schemeClr val="dk1"/>
                </a:solidFill>
                <a:latin typeface="Roboto Mono Medium"/>
                <a:ea typeface="Roboto Mono Medium"/>
                <a:cs typeface="Roboto Mono Medium"/>
                <a:sym typeface="Roboto Mono Medium"/>
              </a:rPr>
              <a:t>jax.debug.</a:t>
            </a:r>
            <a:r>
              <a:rPr lang="en" sz="1300">
                <a:latin typeface="Roboto Mono Medium"/>
                <a:ea typeface="Roboto Mono Medium"/>
                <a:cs typeface="Roboto Mono Medium"/>
                <a:sym typeface="Roboto Mono Medium"/>
              </a:rPr>
              <a:t>breakpoint</a:t>
            </a:r>
            <a:r>
              <a:rPr lang="en" sz="1300"/>
              <a:t>. Remember </a:t>
            </a:r>
            <a:r>
              <a:rPr lang="en" sz="1300">
                <a:latin typeface="Roboto Mono Medium"/>
                <a:ea typeface="Roboto Mono Medium"/>
                <a:cs typeface="Roboto Mono Medium"/>
                <a:sym typeface="Roboto Mono Medium"/>
              </a:rPr>
              <a:t>jax.disable_jit</a:t>
            </a:r>
            <a:r>
              <a:rPr lang="en" sz="1300"/>
              <a:t> is your friend for complex issues, at the cost of speed. Flax NNX helps with inspection via </a:t>
            </a:r>
            <a:r>
              <a:rPr lang="en" sz="1300">
                <a:latin typeface="Roboto Mono Medium"/>
                <a:ea typeface="Roboto Mono Medium"/>
                <a:cs typeface="Roboto Mono Medium"/>
                <a:sym typeface="Roboto Mono Medium"/>
              </a:rPr>
              <a:t>nnx.display</a:t>
            </a:r>
            <a:r>
              <a:rPr lang="en" sz="1300"/>
              <a:t>, and Chex is essential for robust assertions. TensorBoard remains a key part of the workflow. By combining these tools systematically, you can debug your JAX applications efficiently.</a:t>
            </a:r>
            <a:endParaRPr sz="1300"/>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0" name="Shape 1170"/>
        <p:cNvGrpSpPr/>
        <p:nvPr/>
      </p:nvGrpSpPr>
      <p:grpSpPr>
        <a:xfrm>
          <a:off x="0" y="0"/>
          <a:ext cx="0" cy="0"/>
          <a:chOff x="0" y="0"/>
          <a:chExt cx="0" cy="0"/>
        </a:xfrm>
      </p:grpSpPr>
      <p:sp>
        <p:nvSpPr>
          <p:cNvPr id="1171" name="Google Shape;1171;g37482fb8a8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2" name="Google Shape;1172;g37482fb8a8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You can learn more about JAX and the entire JAX AI Stack with these coding exercises, quick reference docs, and slides.</a:t>
            </a:r>
            <a:endParaRPr sz="1300"/>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7" name="Shape 1177"/>
        <p:cNvGrpSpPr/>
        <p:nvPr/>
      </p:nvGrpSpPr>
      <p:grpSpPr>
        <a:xfrm>
          <a:off x="0" y="0"/>
          <a:ext cx="0" cy="0"/>
          <a:chOff x="0" y="0"/>
          <a:chExt cx="0" cy="0"/>
        </a:xfrm>
      </p:grpSpPr>
      <p:sp>
        <p:nvSpPr>
          <p:cNvPr id="1178" name="Google Shape;1178;g37482fb8a8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9" name="Google Shape;1179;g37482fb8a8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There’s a growing community on Discord for JAX, here’s an invite link, and here are links to the docs for JAX, Flax, and the JAX AI Stack.</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 name="Shape 918"/>
        <p:cNvGrpSpPr/>
        <p:nvPr/>
      </p:nvGrpSpPr>
      <p:grpSpPr>
        <a:xfrm>
          <a:off x="0" y="0"/>
          <a:ext cx="0" cy="0"/>
          <a:chOff x="0" y="0"/>
          <a:chExt cx="0" cy="0"/>
        </a:xfrm>
      </p:grpSpPr>
      <p:sp>
        <p:nvSpPr>
          <p:cNvPr id="919" name="Google Shape;919;g3782543bf58_0_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0" name="Google Shape;920;g3782543bf58_0_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interactive debugging within JIT, use </a:t>
            </a:r>
            <a:r>
              <a:rPr lang="en" sz="1300">
                <a:latin typeface="Roboto Mono Medium"/>
                <a:ea typeface="Roboto Mono Medium"/>
                <a:cs typeface="Roboto Mono Medium"/>
                <a:sym typeface="Roboto Mono Medium"/>
              </a:rPr>
              <a:t>jax.debug.breakpoint()</a:t>
            </a:r>
            <a:r>
              <a:rPr lang="en" sz="1300"/>
              <a:t>. This is JAX's version of </a:t>
            </a:r>
            <a:r>
              <a:rPr lang="en" sz="1300">
                <a:latin typeface="Roboto Mono Medium"/>
                <a:ea typeface="Roboto Mono Medium"/>
                <a:cs typeface="Roboto Mono Medium"/>
                <a:sym typeface="Roboto Mono Medium"/>
              </a:rPr>
              <a:t>pdb</a:t>
            </a:r>
            <a:r>
              <a:rPr lang="en" sz="1300"/>
              <a:t>. When the compiled code hits this breakpoint, execution pauses, and you get a </a:t>
            </a:r>
            <a:r>
              <a:rPr lang="en" sz="1300">
                <a:latin typeface="Roboto Mono Medium"/>
                <a:ea typeface="Roboto Mono Medium"/>
                <a:cs typeface="Roboto Mono Medium"/>
                <a:sym typeface="Roboto Mono Medium"/>
              </a:rPr>
              <a:t>jaxdb</a:t>
            </a:r>
            <a:r>
              <a:rPr lang="en" sz="1300"/>
              <a:t> prompt right in your terminal. You can then inspect the runtime values of available variables using commands like </a:t>
            </a:r>
            <a:r>
              <a:rPr lang="en" sz="1300">
                <a:latin typeface="Roboto Mono Medium"/>
                <a:ea typeface="Roboto Mono Medium"/>
                <a:cs typeface="Roboto Mono Medium"/>
                <a:sym typeface="Roboto Mono Medium"/>
              </a:rPr>
              <a:t>p y</a:t>
            </a:r>
            <a:r>
              <a:rPr lang="en" sz="1300"/>
              <a:t>. This is incredibly useful for digging into complex computations without having to exit the JIT context. You can even combine it with JAX control flow like </a:t>
            </a:r>
            <a:r>
              <a:rPr lang="en" sz="1300">
                <a:latin typeface="Roboto Mono Medium"/>
                <a:ea typeface="Roboto Mono Medium"/>
                <a:cs typeface="Roboto Mono Medium"/>
                <a:sym typeface="Roboto Mono Medium"/>
              </a:rPr>
              <a:t>jax.lax.cond()</a:t>
            </a:r>
            <a:r>
              <a:rPr lang="en" sz="1300"/>
              <a:t> to break only when certain conditions are met.  By the way, you can also just use a normal Python breakpoint if you want to look at the tracers.</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4" name="Shape 924"/>
        <p:cNvGrpSpPr/>
        <p:nvPr/>
      </p:nvGrpSpPr>
      <p:grpSpPr>
        <a:xfrm>
          <a:off x="0" y="0"/>
          <a:ext cx="0" cy="0"/>
          <a:chOff x="0" y="0"/>
          <a:chExt cx="0" cy="0"/>
        </a:xfrm>
      </p:grpSpPr>
      <p:sp>
        <p:nvSpPr>
          <p:cNvPr id="925" name="Google Shape;925;g3782543bf58_0_7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6" name="Google Shape;926;g3782543bf58_0_7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 basic example.  We should note however that the </a:t>
            </a:r>
            <a:r>
              <a:rPr lang="en" sz="1300">
                <a:latin typeface="Roboto Mono Medium"/>
                <a:ea typeface="Roboto Mono Medium"/>
                <a:cs typeface="Roboto Mono Medium"/>
                <a:sym typeface="Roboto Mono Medium"/>
              </a:rPr>
              <a:t>jaxdb</a:t>
            </a:r>
            <a:r>
              <a:rPr lang="en" sz="1300"/>
              <a:t> commands are a subset of the </a:t>
            </a:r>
            <a:r>
              <a:rPr lang="en" sz="1300">
                <a:latin typeface="Roboto Mono Medium"/>
                <a:ea typeface="Roboto Mono Medium"/>
                <a:cs typeface="Roboto Mono Medium"/>
                <a:sym typeface="Roboto Mono Medium"/>
              </a:rPr>
              <a:t>pdb</a:t>
            </a:r>
            <a:r>
              <a:rPr lang="en" sz="1300"/>
              <a:t> commands.  For example, you cannot step.</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 name="Shape 930"/>
        <p:cNvGrpSpPr/>
        <p:nvPr/>
      </p:nvGrpSpPr>
      <p:grpSpPr>
        <a:xfrm>
          <a:off x="0" y="0"/>
          <a:ext cx="0" cy="0"/>
          <a:chOff x="0" y="0"/>
          <a:chExt cx="0" cy="0"/>
        </a:xfrm>
      </p:grpSpPr>
      <p:sp>
        <p:nvSpPr>
          <p:cNvPr id="931" name="Google Shape;931;g3782543bf58_0_7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2" name="Google Shape;932;g3782543bf58_0_7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When using multiple devices, understanding how JAX splits (or 'shards') your arrays is vital. </a:t>
            </a:r>
            <a:r>
              <a:rPr lang="en" sz="1300">
                <a:latin typeface="Roboto Mono Medium"/>
                <a:ea typeface="Roboto Mono Medium"/>
                <a:cs typeface="Roboto Mono Medium"/>
                <a:sym typeface="Roboto Mono Medium"/>
              </a:rPr>
              <a:t>jax.debug.visualize_array_sharding</a:t>
            </a:r>
            <a:r>
              <a:rPr lang="en" sz="1300"/>
              <a:t> helps here. Call it inside your distributed function with a sharded array. It prints a text diagram at runtime showing exactly which part of the array is on which device, confirming your partitioning strategy.</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6" name="Shape 936"/>
        <p:cNvGrpSpPr/>
        <p:nvPr/>
      </p:nvGrpSpPr>
      <p:grpSpPr>
        <a:xfrm>
          <a:off x="0" y="0"/>
          <a:ext cx="0" cy="0"/>
          <a:chOff x="0" y="0"/>
          <a:chExt cx="0" cy="0"/>
        </a:xfrm>
      </p:grpSpPr>
      <p:sp>
        <p:nvSpPr>
          <p:cNvPr id="937" name="Google Shape;937;g3782543bf58_0_7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8" name="Google Shape;938;g3782543bf58_0_7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Assuming you have a device mesh and a sharded input array name </a:t>
            </a:r>
            <a:r>
              <a:rPr lang="en" sz="1300">
                <a:latin typeface="Roboto Mono Medium"/>
                <a:ea typeface="Roboto Mono Medium"/>
                <a:cs typeface="Roboto Mono Medium"/>
                <a:sym typeface="Roboto Mono Medium"/>
              </a:rPr>
              <a:t>x_sharded</a:t>
            </a:r>
            <a:r>
              <a:rPr lang="en" sz="1300"/>
              <a:t>, calling </a:t>
            </a:r>
            <a:r>
              <a:rPr lang="en" sz="1300">
                <a:latin typeface="Roboto Mono Medium"/>
                <a:ea typeface="Roboto Mono Medium"/>
                <a:cs typeface="Roboto Mono Medium"/>
                <a:sym typeface="Roboto Mono Medium"/>
              </a:rPr>
              <a:t>visualize_array_sharding</a:t>
            </a:r>
            <a:r>
              <a:rPr lang="en" sz="1300"/>
              <a:t> inside your JITted function will print diagrams for both the input and output arrays, showing how they are distributed across the conceptual device grid defined by your mesh.</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 name="Shape 942"/>
        <p:cNvGrpSpPr/>
        <p:nvPr/>
      </p:nvGrpSpPr>
      <p:grpSpPr>
        <a:xfrm>
          <a:off x="0" y="0"/>
          <a:ext cx="0" cy="0"/>
          <a:chOff x="0" y="0"/>
          <a:chExt cx="0" cy="0"/>
        </a:xfrm>
      </p:grpSpPr>
      <p:sp>
        <p:nvSpPr>
          <p:cNvPr id="943" name="Google Shape;943;g3782543bf58_0_8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4" name="Google Shape;944;g3782543bf58_0_8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example, here’s the display in a notebook for a 4x2 sharding.</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latin typeface="Roboto"/>
                <a:ea typeface="Roboto"/>
                <a:cs typeface="Roboto"/>
                <a:sym typeface="Roboto"/>
              </a:rPr>
              <a:t>Proprietary + Confidential</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2400">
                <a:solidFill>
                  <a:srgbClr val="3C4043"/>
                </a:solidFill>
                <a:latin typeface="Google Sans"/>
                <a:ea typeface="Google Sans"/>
                <a:cs typeface="Google Sans"/>
                <a:sym typeface="Google Sans"/>
              </a:defRPr>
            </a:lvl1pPr>
            <a:lvl2pPr lvl="1">
              <a:spcBef>
                <a:spcPts val="2200"/>
              </a:spcBef>
              <a:spcAft>
                <a:spcPts val="0"/>
              </a:spcAft>
              <a:buNone/>
              <a:defRPr/>
            </a:lvl2pPr>
            <a:lvl3pPr lvl="2">
              <a:spcBef>
                <a:spcPts val="2200"/>
              </a:spcBef>
              <a:spcAft>
                <a:spcPts val="0"/>
              </a:spcAft>
              <a:buNone/>
              <a:defRPr/>
            </a:lvl3pPr>
            <a:lvl4pPr lvl="3">
              <a:spcBef>
                <a:spcPts val="2200"/>
              </a:spcBef>
              <a:spcAft>
                <a:spcPts val="0"/>
              </a:spcAft>
              <a:buNone/>
              <a:defRPr/>
            </a:lvl4pPr>
            <a:lvl5pPr lvl="4">
              <a:spcBef>
                <a:spcPts val="2200"/>
              </a:spcBef>
              <a:spcAft>
                <a:spcPts val="0"/>
              </a:spcAft>
              <a:buNone/>
              <a:defRPr/>
            </a:lvl5pPr>
            <a:lvl6pPr lvl="5">
              <a:spcBef>
                <a:spcPts val="2200"/>
              </a:spcBef>
              <a:spcAft>
                <a:spcPts val="0"/>
              </a:spcAft>
              <a:buNone/>
              <a:defRPr/>
            </a:lvl6pPr>
            <a:lvl7pPr lvl="6">
              <a:spcBef>
                <a:spcPts val="2200"/>
              </a:spcBef>
              <a:spcAft>
                <a:spcPts val="0"/>
              </a:spcAft>
              <a:buNone/>
              <a:defRPr/>
            </a:lvl7pPr>
            <a:lvl8pPr lvl="7">
              <a:spcBef>
                <a:spcPts val="2200"/>
              </a:spcBef>
              <a:spcAft>
                <a:spcPts val="0"/>
              </a:spcAft>
              <a:buNone/>
              <a:defRPr/>
            </a:lvl8pPr>
            <a:lvl9pPr lvl="8">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1800">
                <a:solidFill>
                  <a:srgbClr val="9AA0A6"/>
                </a:solidFill>
                <a:latin typeface="Google Sans"/>
                <a:ea typeface="Google Sans"/>
                <a:cs typeface="Google Sans"/>
                <a:sym typeface="Google Sans"/>
              </a:defRPr>
            </a:lvl1pPr>
            <a:lvl2pPr lvl="1">
              <a:spcBef>
                <a:spcPts val="2200"/>
              </a:spcBef>
              <a:spcAft>
                <a:spcPts val="0"/>
              </a:spcAft>
              <a:buNone/>
              <a:defRPr sz="1800"/>
            </a:lvl2pPr>
            <a:lvl3pPr lvl="2">
              <a:spcBef>
                <a:spcPts val="2200"/>
              </a:spcBef>
              <a:spcAft>
                <a:spcPts val="0"/>
              </a:spcAft>
              <a:buNone/>
              <a:defRPr sz="1800"/>
            </a:lvl3pPr>
            <a:lvl4pPr lvl="3">
              <a:spcBef>
                <a:spcPts val="2200"/>
              </a:spcBef>
              <a:spcAft>
                <a:spcPts val="0"/>
              </a:spcAft>
              <a:buNone/>
              <a:defRPr sz="1800"/>
            </a:lvl4pPr>
            <a:lvl5pPr lvl="4">
              <a:spcBef>
                <a:spcPts val="2200"/>
              </a:spcBef>
              <a:spcAft>
                <a:spcPts val="0"/>
              </a:spcAft>
              <a:buNone/>
              <a:defRPr sz="1800"/>
            </a:lvl5pPr>
            <a:lvl6pPr lvl="5">
              <a:spcBef>
                <a:spcPts val="2200"/>
              </a:spcBef>
              <a:spcAft>
                <a:spcPts val="0"/>
              </a:spcAft>
              <a:buNone/>
              <a:defRPr sz="1800"/>
            </a:lvl6pPr>
            <a:lvl7pPr lvl="6">
              <a:spcBef>
                <a:spcPts val="2200"/>
              </a:spcBef>
              <a:spcAft>
                <a:spcPts val="0"/>
              </a:spcAft>
              <a:buNone/>
              <a:defRPr sz="1800"/>
            </a:lvl7pPr>
            <a:lvl8pPr lvl="7">
              <a:spcBef>
                <a:spcPts val="2200"/>
              </a:spcBef>
              <a:spcAft>
                <a:spcPts val="0"/>
              </a:spcAft>
              <a:buNone/>
              <a:defRPr sz="1800"/>
            </a:lvl8pPr>
            <a:lvl9pPr lvl="8">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SzPts val="900"/>
              <a:buChar char="●"/>
              <a:defRPr sz="1100">
                <a:solidFill>
                  <a:srgbClr val="5F6368"/>
                </a:solidFill>
              </a:defRPr>
            </a:lvl1pPr>
            <a:lvl2pPr indent="-285750" lvl="1" marL="914400" marR="0" algn="l">
              <a:lnSpc>
                <a:spcPct val="130000"/>
              </a:lnSpc>
              <a:spcBef>
                <a:spcPts val="0"/>
              </a:spcBef>
              <a:spcAft>
                <a:spcPts val="0"/>
              </a:spcAft>
              <a:buSzPts val="900"/>
              <a:buChar char="○"/>
              <a:defRPr sz="1100">
                <a:solidFill>
                  <a:srgbClr val="5F6368"/>
                </a:solidFill>
              </a:defRPr>
            </a:lvl2pPr>
            <a:lvl3pPr indent="-298450" lvl="2" marL="1371600">
              <a:lnSpc>
                <a:spcPct val="130000"/>
              </a:lnSpc>
              <a:spcBef>
                <a:spcPts val="0"/>
              </a:spcBef>
              <a:spcAft>
                <a:spcPts val="0"/>
              </a:spcAft>
              <a:buClr>
                <a:srgbClr val="5F6368"/>
              </a:buClr>
              <a:buSzPts val="1100"/>
              <a:buChar char="■"/>
              <a:defRPr sz="1100">
                <a:solidFill>
                  <a:srgbClr val="5F6368"/>
                </a:solidFill>
              </a:defRPr>
            </a:lvl3pPr>
            <a:lvl4pPr indent="-298450" lvl="3" marL="1828800">
              <a:lnSpc>
                <a:spcPct val="130000"/>
              </a:lnSpc>
              <a:spcBef>
                <a:spcPts val="0"/>
              </a:spcBef>
              <a:spcAft>
                <a:spcPts val="0"/>
              </a:spcAft>
              <a:buClr>
                <a:srgbClr val="5F6368"/>
              </a:buClr>
              <a:buSzPts val="1100"/>
              <a:buChar char="●"/>
              <a:defRPr sz="1100">
                <a:solidFill>
                  <a:srgbClr val="5F6368"/>
                </a:solidFill>
              </a:defRPr>
            </a:lvl4pPr>
            <a:lvl5pPr indent="-298450" lvl="4" marL="2286000">
              <a:lnSpc>
                <a:spcPct val="130000"/>
              </a:lnSpc>
              <a:spcBef>
                <a:spcPts val="0"/>
              </a:spcBef>
              <a:spcAft>
                <a:spcPts val="0"/>
              </a:spcAft>
              <a:buClr>
                <a:srgbClr val="5F6368"/>
              </a:buClr>
              <a:buSzPts val="1100"/>
              <a:buChar char="○"/>
              <a:defRPr sz="1100">
                <a:solidFill>
                  <a:srgbClr val="5F6368"/>
                </a:solidFill>
              </a:defRPr>
            </a:lvl5pPr>
            <a:lvl6pPr indent="-298450" lvl="5" marL="2743200">
              <a:lnSpc>
                <a:spcPct val="130000"/>
              </a:lnSpc>
              <a:spcBef>
                <a:spcPts val="0"/>
              </a:spcBef>
              <a:spcAft>
                <a:spcPts val="0"/>
              </a:spcAft>
              <a:buClr>
                <a:srgbClr val="5F6368"/>
              </a:buClr>
              <a:buSzPts val="1100"/>
              <a:buChar char="■"/>
              <a:defRPr sz="1100">
                <a:solidFill>
                  <a:srgbClr val="5F6368"/>
                </a:solidFill>
              </a:defRPr>
            </a:lvl6pPr>
            <a:lvl7pPr indent="-298450" lvl="6" marL="3200400">
              <a:lnSpc>
                <a:spcPct val="130000"/>
              </a:lnSpc>
              <a:spcBef>
                <a:spcPts val="0"/>
              </a:spcBef>
              <a:spcAft>
                <a:spcPts val="0"/>
              </a:spcAft>
              <a:buClr>
                <a:srgbClr val="5F6368"/>
              </a:buClr>
              <a:buSzPts val="1100"/>
              <a:buChar char="●"/>
              <a:defRPr sz="1100">
                <a:solidFill>
                  <a:srgbClr val="5F6368"/>
                </a:solidFill>
              </a:defRPr>
            </a:lvl7pPr>
            <a:lvl8pPr indent="-298450" lvl="7" marL="3657600">
              <a:lnSpc>
                <a:spcPct val="130000"/>
              </a:lnSpc>
              <a:spcBef>
                <a:spcPts val="0"/>
              </a:spcBef>
              <a:spcAft>
                <a:spcPts val="0"/>
              </a:spcAft>
              <a:buClr>
                <a:srgbClr val="5F6368"/>
              </a:buClr>
              <a:buSzPts val="1100"/>
              <a:buChar char="○"/>
              <a:defRPr sz="1100">
                <a:solidFill>
                  <a:srgbClr val="5F6368"/>
                </a:solidFill>
              </a:defRPr>
            </a:lvl8pPr>
            <a:lvl9pPr indent="-298450" lvl="8" marL="411480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2.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 Id="rId3" Type="http://schemas.openxmlformats.org/officeDocument/2006/relationships/comments" Target="../comments/comment1.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4.xml"/><Relationship Id="rId3" Type="http://schemas.openxmlformats.org/officeDocument/2006/relationships/image" Target="../media/image1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0.xml"/><Relationship Id="rId3" Type="http://schemas.openxmlformats.org/officeDocument/2006/relationships/comments" Target="../comments/commen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3.xml"/><Relationship Id="rId3" Type="http://schemas.openxmlformats.org/officeDocument/2006/relationships/comments" Target="../comments/commen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8.xml"/><Relationship Id="rId3" Type="http://schemas.openxmlformats.org/officeDocument/2006/relationships/hyperlink" Target="https://goo.gle/learning-jax" TargetMode="External"/><Relationship Id="rId4" Type="http://schemas.openxmlformats.org/officeDocument/2006/relationships/image" Target="../media/image13.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9.xml"/><Relationship Id="rId3" Type="http://schemas.openxmlformats.org/officeDocument/2006/relationships/hyperlink" Target="https://goo.gle/jax-community" TargetMode="External"/><Relationship Id="rId4" Type="http://schemas.openxmlformats.org/officeDocument/2006/relationships/hyperlink" Target="https://jaxstack.ai" TargetMode="External"/><Relationship Id="rId5" Type="http://schemas.openxmlformats.org/officeDocument/2006/relationships/hyperlink" Target="https://jax.dev" TargetMode="External"/><Relationship Id="rId6" Type="http://schemas.openxmlformats.org/officeDocument/2006/relationships/hyperlink" Target="https://flax.readthedocs.io"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7" name="Shape 897"/>
        <p:cNvGrpSpPr/>
        <p:nvPr/>
      </p:nvGrpSpPr>
      <p:grpSpPr>
        <a:xfrm>
          <a:off x="0" y="0"/>
          <a:ext cx="0" cy="0"/>
          <a:chOff x="0" y="0"/>
          <a:chExt cx="0" cy="0"/>
        </a:xfrm>
      </p:grpSpPr>
      <p:sp>
        <p:nvSpPr>
          <p:cNvPr id="898" name="Google Shape;898;p88"/>
          <p:cNvSpPr txBox="1"/>
          <p:nvPr>
            <p:ph type="title"/>
          </p:nvPr>
        </p:nvSpPr>
        <p:spPr>
          <a:xfrm>
            <a:off x="392925" y="1049175"/>
            <a:ext cx="7831200" cy="12966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4700"/>
              <a:t>Debugging JAX &amp; Flax NNX:</a:t>
            </a:r>
            <a:endParaRPr sz="4700"/>
          </a:p>
          <a:p>
            <a:pPr indent="0" lvl="0" marL="0" rtl="0" algn="l">
              <a:spcBef>
                <a:spcPts val="1000"/>
              </a:spcBef>
              <a:spcAft>
                <a:spcPts val="0"/>
              </a:spcAft>
              <a:buNone/>
            </a:pPr>
            <a:r>
              <a:rPr lang="en" sz="2400"/>
              <a:t>A Guide for PyTorch Users</a:t>
            </a:r>
            <a:endParaRPr sz="2400"/>
          </a:p>
        </p:txBody>
      </p:sp>
      <p:sp>
        <p:nvSpPr>
          <p:cNvPr id="899" name="Google Shape;899;p88"/>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Leveraging Familiar Concepts and Mastering New Tools</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1" name="Shape 951"/>
        <p:cNvGrpSpPr/>
        <p:nvPr/>
      </p:nvGrpSpPr>
      <p:grpSpPr>
        <a:xfrm>
          <a:off x="0" y="0"/>
          <a:ext cx="0" cy="0"/>
          <a:chOff x="0" y="0"/>
          <a:chExt cx="0" cy="0"/>
        </a:xfrm>
      </p:grpSpPr>
      <p:sp>
        <p:nvSpPr>
          <p:cNvPr id="952" name="Google Shape;952;p97"/>
          <p:cNvSpPr txBox="1"/>
          <p:nvPr>
            <p:ph idx="1" type="body"/>
          </p:nvPr>
        </p:nvSpPr>
        <p:spPr>
          <a:xfrm>
            <a:off x="344500" y="1343775"/>
            <a:ext cx="8144400" cy="2439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Sometimes you just want standard Python debugging.</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jax.disable_jit()</a:t>
            </a:r>
            <a:r>
              <a:rPr lang="en" sz="1800"/>
              <a:t> forces JAX functions to execute eagerly (like PyTorch/NumPy).</a:t>
            </a:r>
            <a:endParaRPr sz="1800"/>
          </a:p>
          <a:p>
            <a:pPr indent="-342900" lvl="0" marL="457200" rtl="0" algn="l">
              <a:lnSpc>
                <a:spcPct val="115000"/>
              </a:lnSpc>
              <a:spcBef>
                <a:spcPts val="1000"/>
              </a:spcBef>
              <a:spcAft>
                <a:spcPts val="0"/>
              </a:spcAft>
              <a:buSzPts val="1800"/>
              <a:buChar char="●"/>
            </a:pPr>
            <a:r>
              <a:rPr lang="en" sz="1800"/>
              <a:t>Allows standard </a:t>
            </a:r>
            <a:r>
              <a:rPr lang="en" sz="1800">
                <a:latin typeface="Roboto Mono Medium"/>
                <a:ea typeface="Roboto Mono Medium"/>
                <a:cs typeface="Roboto Mono Medium"/>
                <a:sym typeface="Roboto Mono Medium"/>
              </a:rPr>
              <a:t>print()</a:t>
            </a:r>
            <a:r>
              <a:rPr lang="en" sz="1800"/>
              <a:t> and </a:t>
            </a:r>
            <a:r>
              <a:rPr lang="en" sz="1800">
                <a:latin typeface="Roboto Mono Medium"/>
                <a:ea typeface="Roboto Mono Medium"/>
                <a:cs typeface="Roboto Mono Medium"/>
                <a:sym typeface="Roboto Mono Medium"/>
              </a:rPr>
              <a:t>pdb/breakpoint()</a:t>
            </a:r>
            <a:r>
              <a:rPr lang="en" sz="1800"/>
              <a:t> to work as expected, inspecting runtime values directly.</a:t>
            </a:r>
            <a:endParaRPr sz="1800"/>
          </a:p>
          <a:p>
            <a:pPr indent="-342900" lvl="0" marL="457200" rtl="0" algn="l">
              <a:lnSpc>
                <a:spcPct val="115000"/>
              </a:lnSpc>
              <a:spcBef>
                <a:spcPts val="1000"/>
              </a:spcBef>
              <a:spcAft>
                <a:spcPts val="1000"/>
              </a:spcAft>
              <a:buSzPts val="1800"/>
              <a:buChar char="●"/>
            </a:pPr>
            <a:r>
              <a:rPr lang="en" sz="1800"/>
              <a:t>Also enables IDE debuggers like VS Code</a:t>
            </a:r>
            <a:endParaRPr sz="1800"/>
          </a:p>
        </p:txBody>
      </p:sp>
      <p:sp>
        <p:nvSpPr>
          <p:cNvPr id="953" name="Google Shape;953;p9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Back to Basics: Temporarily Disabling JIT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7" name="Shape 957"/>
        <p:cNvGrpSpPr/>
        <p:nvPr/>
      </p:nvGrpSpPr>
      <p:grpSpPr>
        <a:xfrm>
          <a:off x="0" y="0"/>
          <a:ext cx="0" cy="0"/>
          <a:chOff x="0" y="0"/>
          <a:chExt cx="0" cy="0"/>
        </a:xfrm>
      </p:grpSpPr>
      <p:sp>
        <p:nvSpPr>
          <p:cNvPr id="958" name="Google Shape;958;p98"/>
          <p:cNvSpPr txBox="1"/>
          <p:nvPr>
            <p:ph idx="1" type="body"/>
          </p:nvPr>
        </p:nvSpPr>
        <p:spPr>
          <a:xfrm>
            <a:off x="344500" y="1191375"/>
            <a:ext cx="8144400" cy="2886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How to use:</a:t>
            </a:r>
            <a:endParaRPr sz="1800"/>
          </a:p>
          <a:p>
            <a:pPr indent="-342900" lvl="1" marL="914400" rtl="0" algn="l">
              <a:lnSpc>
                <a:spcPct val="115000"/>
              </a:lnSpc>
              <a:spcBef>
                <a:spcPts val="1000"/>
              </a:spcBef>
              <a:spcAft>
                <a:spcPts val="0"/>
              </a:spcAft>
              <a:buSzPts val="1800"/>
              <a:buChar char="○"/>
            </a:pPr>
            <a:r>
              <a:rPr b="1" lang="en" sz="1800"/>
              <a:t>Context Manager</a:t>
            </a:r>
            <a:r>
              <a:rPr lang="en" sz="1800"/>
              <a:t>: </a:t>
            </a:r>
            <a:r>
              <a:rPr lang="en" sz="1800">
                <a:latin typeface="Roboto Mono Medium"/>
                <a:ea typeface="Roboto Mono Medium"/>
                <a:cs typeface="Roboto Mono Medium"/>
                <a:sym typeface="Roboto Mono Medium"/>
              </a:rPr>
              <a:t>with jax.disable_jit()</a:t>
            </a:r>
            <a:r>
              <a:rPr lang="en" sz="1800"/>
              <a:t>: ... (Recommended for locality)</a:t>
            </a:r>
            <a:endParaRPr sz="1800"/>
          </a:p>
          <a:p>
            <a:pPr indent="-342900" lvl="1" marL="914400" rtl="0" algn="l">
              <a:lnSpc>
                <a:spcPct val="115000"/>
              </a:lnSpc>
              <a:spcBef>
                <a:spcPts val="1000"/>
              </a:spcBef>
              <a:spcAft>
                <a:spcPts val="0"/>
              </a:spcAft>
              <a:buSzPts val="1800"/>
              <a:buChar char="○"/>
            </a:pPr>
            <a:r>
              <a:rPr b="1" lang="en" sz="1800"/>
              <a:t>Globally</a:t>
            </a:r>
            <a:r>
              <a:rPr lang="en" sz="1800"/>
              <a:t>: </a:t>
            </a:r>
            <a:r>
              <a:rPr lang="en" sz="1800">
                <a:latin typeface="Roboto Mono Medium"/>
                <a:ea typeface="Roboto Mono Medium"/>
                <a:cs typeface="Roboto Mono Medium"/>
                <a:sym typeface="Roboto Mono Medium"/>
              </a:rPr>
              <a:t>jax.config.update("jax_disable_jit", True)</a:t>
            </a:r>
            <a:endParaRPr sz="1800">
              <a:latin typeface="Roboto Mono Medium"/>
              <a:ea typeface="Roboto Mono Medium"/>
              <a:cs typeface="Roboto Mono Medium"/>
              <a:sym typeface="Roboto Mono Medium"/>
            </a:endParaRPr>
          </a:p>
          <a:p>
            <a:pPr indent="-342900" lvl="1" marL="914400" rtl="0" algn="l">
              <a:lnSpc>
                <a:spcPct val="115000"/>
              </a:lnSpc>
              <a:spcBef>
                <a:spcPts val="1000"/>
              </a:spcBef>
              <a:spcAft>
                <a:spcPts val="0"/>
              </a:spcAft>
              <a:buSzPts val="1800"/>
              <a:buChar char="○"/>
            </a:pPr>
            <a:r>
              <a:rPr b="1" lang="en" sz="1800"/>
              <a:t>Environment Var</a:t>
            </a:r>
            <a:r>
              <a:rPr lang="en" sz="1800"/>
              <a:t>: </a:t>
            </a:r>
            <a:r>
              <a:rPr lang="en" sz="1800">
                <a:latin typeface="Roboto Mono Medium"/>
                <a:ea typeface="Roboto Mono Medium"/>
                <a:cs typeface="Roboto Mono Medium"/>
                <a:sym typeface="Roboto Mono Medium"/>
              </a:rPr>
              <a:t>JAX_DISABLE_JIT=1</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1000"/>
              </a:spcAft>
              <a:buSzPts val="1800"/>
              <a:buChar char="●"/>
            </a:pPr>
            <a:r>
              <a:rPr b="1" lang="en" sz="1800"/>
              <a:t>Major Drawback</a:t>
            </a:r>
            <a:r>
              <a:rPr lang="en" sz="1800"/>
              <a:t>: Disables JIT optimizations -&gt; significantly slower execution. Use temporarily for debugging!</a:t>
            </a:r>
            <a:endParaRPr sz="1800"/>
          </a:p>
        </p:txBody>
      </p:sp>
      <p:sp>
        <p:nvSpPr>
          <p:cNvPr id="959" name="Google Shape;959;p9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Back to Basics: Temporarily Disabling JIT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63" name="Shape 963"/>
        <p:cNvGrpSpPr/>
        <p:nvPr/>
      </p:nvGrpSpPr>
      <p:grpSpPr>
        <a:xfrm>
          <a:off x="0" y="0"/>
          <a:ext cx="0" cy="0"/>
          <a:chOff x="0" y="0"/>
          <a:chExt cx="0" cy="0"/>
        </a:xfrm>
      </p:grpSpPr>
      <p:sp>
        <p:nvSpPr>
          <p:cNvPr id="964" name="Google Shape;964;p99"/>
          <p:cNvSpPr txBox="1"/>
          <p:nvPr/>
        </p:nvSpPr>
        <p:spPr>
          <a:xfrm>
            <a:off x="375525" y="9331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problematic_function</a:t>
            </a:r>
            <a:r>
              <a:rPr lang="en" sz="1200">
                <a:solidFill>
                  <a:srgbClr val="F0F3F6"/>
                </a:solidFill>
                <a:latin typeface="Roboto Mono"/>
                <a:ea typeface="Roboto Mono"/>
                <a:cs typeface="Roboto Mono"/>
                <a:sym typeface="Roboto Mono"/>
              </a:rPr>
              <a:t>(x):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jnp.log(x)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pdb works here ONLY if JIT is disabled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pdb.set_trace()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Execute with JIT disabled for this block</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with</a:t>
            </a:r>
            <a:r>
              <a:rPr lang="en" sz="1200">
                <a:solidFill>
                  <a:srgbClr val="F0F3F6"/>
                </a:solidFill>
                <a:latin typeface="Roboto Mono"/>
                <a:ea typeface="Roboto Mono"/>
                <a:cs typeface="Roboto Mono"/>
                <a:sym typeface="Roboto Mono"/>
              </a:rPr>
              <a:t> jax.disable_jit():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"Running with JIT disabled..."</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result_no_jit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problematic_function(jnp.array(</a:t>
            </a:r>
            <a:r>
              <a:rPr lang="en" sz="1200">
                <a:solidFill>
                  <a:srgbClr val="91CBFF"/>
                </a:solidFill>
                <a:latin typeface="Roboto Mono"/>
                <a:ea typeface="Roboto Mono"/>
                <a:cs typeface="Roboto Mono"/>
                <a:sym typeface="Roboto Mono"/>
              </a:rPr>
              <a:t>5.0</a:t>
            </a:r>
            <a:r>
              <a:rPr lang="en" sz="1200">
                <a:solidFill>
                  <a:srgbClr val="F0F3F6"/>
                </a:solidFill>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 pdb triggers</a:t>
            </a:r>
            <a:endParaRPr sz="1200">
              <a:solidFill>
                <a:srgbClr val="FF9492"/>
              </a:solidFill>
              <a:latin typeface="Roboto Mono"/>
              <a:ea typeface="Roboto Mono"/>
              <a:cs typeface="Roboto Mono"/>
              <a:sym typeface="Roboto Mono"/>
            </a:endParaRPr>
          </a:p>
        </p:txBody>
      </p:sp>
      <p:sp>
        <p:nvSpPr>
          <p:cNvPr id="965" name="Google Shape;965;p99"/>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Back to Basics: Temporarily Disabling JIT</a:t>
            </a:r>
            <a:endParaRPr>
              <a:solidFill>
                <a:schemeClr val="lt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9" name="Shape 969"/>
        <p:cNvGrpSpPr/>
        <p:nvPr/>
      </p:nvGrpSpPr>
      <p:grpSpPr>
        <a:xfrm>
          <a:off x="0" y="0"/>
          <a:ext cx="0" cy="0"/>
          <a:chOff x="0" y="0"/>
          <a:chExt cx="0" cy="0"/>
        </a:xfrm>
      </p:grpSpPr>
      <p:sp>
        <p:nvSpPr>
          <p:cNvPr id="970" name="Google Shape;970;p100"/>
          <p:cNvSpPr txBox="1"/>
          <p:nvPr>
            <p:ph idx="1" type="body"/>
          </p:nvPr>
        </p:nvSpPr>
        <p:spPr>
          <a:xfrm>
            <a:off x="344500" y="1191375"/>
            <a:ext cx="8144400" cy="1992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latin typeface="Google Sans"/>
                <a:ea typeface="Google Sans"/>
                <a:cs typeface="Google Sans"/>
                <a:sym typeface="Google Sans"/>
              </a:rPr>
              <a:t>Limits on </a:t>
            </a:r>
            <a:r>
              <a:rPr lang="en" sz="1800">
                <a:latin typeface="Roboto Mono Medium"/>
                <a:ea typeface="Roboto Mono Medium"/>
                <a:cs typeface="Roboto Mono Medium"/>
                <a:sym typeface="Roboto Mono Medium"/>
              </a:rPr>
              <a:t>jax.disable_jit()</a:t>
            </a:r>
            <a:r>
              <a:rPr lang="en" sz="1800">
                <a:latin typeface="Google Sans"/>
                <a:ea typeface="Google Sans"/>
                <a:cs typeface="Google Sans"/>
                <a:sym typeface="Google Sans"/>
              </a:rPr>
              <a:t>:</a:t>
            </a:r>
            <a:endParaRPr sz="1800">
              <a:latin typeface="Google Sans"/>
              <a:ea typeface="Google Sans"/>
              <a:cs typeface="Google Sans"/>
              <a:sym typeface="Google Sans"/>
            </a:endParaRPr>
          </a:p>
          <a:p>
            <a:pPr indent="-342900" lvl="0" marL="457200" rtl="0" algn="l">
              <a:lnSpc>
                <a:spcPct val="115000"/>
              </a:lnSpc>
              <a:spcBef>
                <a:spcPts val="1000"/>
              </a:spcBef>
              <a:spcAft>
                <a:spcPts val="0"/>
              </a:spcAft>
              <a:buSzPts val="1800"/>
              <a:buFont typeface="Google Sans"/>
              <a:buChar char="●"/>
            </a:pPr>
            <a:r>
              <a:rPr lang="en" sz="1800">
                <a:latin typeface="Google Sans"/>
                <a:ea typeface="Google Sans"/>
                <a:cs typeface="Google Sans"/>
                <a:sym typeface="Google Sans"/>
              </a:rPr>
              <a:t>If you’re using functional transforms, like </a:t>
            </a:r>
            <a:r>
              <a:rPr lang="en" sz="1800">
                <a:latin typeface="Roboto Mono Medium"/>
                <a:ea typeface="Roboto Mono Medium"/>
                <a:cs typeface="Roboto Mono Medium"/>
                <a:sym typeface="Roboto Mono Medium"/>
              </a:rPr>
              <a:t>jax.vmap</a:t>
            </a:r>
            <a:r>
              <a:rPr lang="en" sz="1800">
                <a:latin typeface="Google Sans"/>
                <a:ea typeface="Google Sans"/>
                <a:cs typeface="Google Sans"/>
                <a:sym typeface="Google Sans"/>
              </a:rPr>
              <a:t> and </a:t>
            </a:r>
            <a:r>
              <a:rPr lang="en" sz="1800">
                <a:latin typeface="Roboto Mono Medium"/>
                <a:ea typeface="Roboto Mono Medium"/>
                <a:cs typeface="Roboto Mono Medium"/>
                <a:sym typeface="Roboto Mono Medium"/>
              </a:rPr>
              <a:t>jax.scan</a:t>
            </a:r>
            <a:r>
              <a:rPr lang="en" sz="1800">
                <a:latin typeface="Google Sans"/>
                <a:ea typeface="Google Sans"/>
                <a:cs typeface="Google Sans"/>
                <a:sym typeface="Google Sans"/>
              </a:rPr>
              <a:t>, you won't be able to break into the function to inspect values</a:t>
            </a:r>
            <a:endParaRPr sz="1800">
              <a:latin typeface="Google Sans"/>
              <a:ea typeface="Google Sans"/>
              <a:cs typeface="Google Sans"/>
              <a:sym typeface="Google Sans"/>
            </a:endParaRPr>
          </a:p>
          <a:p>
            <a:pPr indent="-342900" lvl="0" marL="457200" rtl="0" algn="l">
              <a:lnSpc>
                <a:spcPct val="115000"/>
              </a:lnSpc>
              <a:spcBef>
                <a:spcPts val="1000"/>
              </a:spcBef>
              <a:spcAft>
                <a:spcPts val="1000"/>
              </a:spcAft>
              <a:buSzPts val="1800"/>
              <a:buFont typeface="Google Sans"/>
              <a:buChar char="●"/>
            </a:pPr>
            <a:r>
              <a:rPr lang="en" sz="1800">
                <a:latin typeface="Google Sans"/>
                <a:ea typeface="Google Sans"/>
                <a:cs typeface="Google Sans"/>
                <a:sym typeface="Google Sans"/>
              </a:rPr>
              <a:t>But tools like </a:t>
            </a:r>
            <a:r>
              <a:rPr lang="en" sz="1800">
                <a:latin typeface="Roboto Mono Medium"/>
                <a:ea typeface="Roboto Mono Medium"/>
                <a:cs typeface="Roboto Mono Medium"/>
                <a:sym typeface="Roboto Mono Medium"/>
              </a:rPr>
              <a:t>sow</a:t>
            </a:r>
            <a:r>
              <a:rPr lang="en" sz="1800">
                <a:latin typeface="Google Sans"/>
                <a:ea typeface="Google Sans"/>
                <a:cs typeface="Google Sans"/>
                <a:sym typeface="Google Sans"/>
              </a:rPr>
              <a:t> from NNX are designed to be compatible with these transforms</a:t>
            </a:r>
            <a:endParaRPr sz="1800">
              <a:latin typeface="Google Sans"/>
              <a:ea typeface="Google Sans"/>
              <a:cs typeface="Google Sans"/>
              <a:sym typeface="Google Sans"/>
            </a:endParaRPr>
          </a:p>
        </p:txBody>
      </p:sp>
      <p:sp>
        <p:nvSpPr>
          <p:cNvPr id="971" name="Google Shape;971;p10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Back to Basics: Temporarily Disabling JIT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5" name="Shape 975"/>
        <p:cNvGrpSpPr/>
        <p:nvPr/>
      </p:nvGrpSpPr>
      <p:grpSpPr>
        <a:xfrm>
          <a:off x="0" y="0"/>
          <a:ext cx="0" cy="0"/>
          <a:chOff x="0" y="0"/>
          <a:chExt cx="0" cy="0"/>
        </a:xfrm>
      </p:grpSpPr>
      <p:sp>
        <p:nvSpPr>
          <p:cNvPr id="976" name="Google Shape;976;p101"/>
          <p:cNvSpPr txBox="1"/>
          <p:nvPr>
            <p:ph idx="1" type="body"/>
          </p:nvPr>
        </p:nvSpPr>
        <p:spPr>
          <a:xfrm>
            <a:off x="344500" y="1191375"/>
            <a:ext cx="8144400" cy="2121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Problem</a:t>
            </a:r>
            <a:r>
              <a:rPr lang="en" sz="1800"/>
              <a:t>: Numerical instability leading to </a:t>
            </a:r>
            <a:r>
              <a:rPr lang="en" sz="1800">
                <a:latin typeface="Roboto Mono Medium"/>
                <a:ea typeface="Roboto Mono Medium"/>
                <a:cs typeface="Roboto Mono Medium"/>
                <a:sym typeface="Roboto Mono Medium"/>
              </a:rPr>
              <a:t>NaNs</a:t>
            </a:r>
            <a:r>
              <a:rPr lang="en" sz="1800"/>
              <a:t> inside JITted code can be hard to trace.</a:t>
            </a:r>
            <a:endParaRPr sz="1800"/>
          </a:p>
          <a:p>
            <a:pPr indent="0" lvl="0" marL="0" rtl="0" algn="l">
              <a:lnSpc>
                <a:spcPct val="115000"/>
              </a:lnSpc>
              <a:spcBef>
                <a:spcPts val="1000"/>
              </a:spcBef>
              <a:spcAft>
                <a:spcPts val="0"/>
              </a:spcAft>
              <a:buNone/>
            </a:pPr>
            <a:r>
              <a:rPr b="1" lang="en" sz="1800"/>
              <a:t>Solution</a:t>
            </a:r>
            <a:r>
              <a:rPr lang="en" sz="1800"/>
              <a:t>: Enable the </a:t>
            </a:r>
            <a:r>
              <a:rPr lang="en" sz="1800">
                <a:latin typeface="Roboto Mono Medium"/>
                <a:ea typeface="Roboto Mono Medium"/>
                <a:cs typeface="Roboto Mono Medium"/>
                <a:sym typeface="Roboto Mono Medium"/>
              </a:rPr>
              <a:t>jax_debug_nans</a:t>
            </a:r>
            <a:r>
              <a:rPr lang="en" sz="1800"/>
              <a:t> configuration flag.</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jax.config.update("jax_debug_nans", True)</a:t>
            </a:r>
            <a:r>
              <a:rPr lang="en" sz="1800"/>
              <a:t> (in Python)</a:t>
            </a:r>
            <a:endParaRPr sz="1800"/>
          </a:p>
          <a:p>
            <a:pPr indent="-342900" lvl="0" marL="457200" rtl="0" algn="l">
              <a:lnSpc>
                <a:spcPct val="115000"/>
              </a:lnSpc>
              <a:spcBef>
                <a:spcPts val="1000"/>
              </a:spcBef>
              <a:spcAft>
                <a:spcPts val="1000"/>
              </a:spcAft>
              <a:buSzPts val="1800"/>
              <a:buChar char="●"/>
            </a:pPr>
            <a:r>
              <a:rPr lang="en" sz="1800"/>
              <a:t>Environment Variable: </a:t>
            </a:r>
            <a:r>
              <a:rPr lang="en" sz="1800">
                <a:latin typeface="Roboto Mono Medium"/>
                <a:ea typeface="Roboto Mono Medium"/>
                <a:cs typeface="Roboto Mono Medium"/>
                <a:sym typeface="Roboto Mono Medium"/>
              </a:rPr>
              <a:t>JAX_DEBUG_NANS=1</a:t>
            </a:r>
            <a:endParaRPr sz="1800">
              <a:latin typeface="Roboto Mono Medium"/>
              <a:ea typeface="Roboto Mono Medium"/>
              <a:cs typeface="Roboto Mono Medium"/>
              <a:sym typeface="Roboto Mono Medium"/>
            </a:endParaRPr>
          </a:p>
        </p:txBody>
      </p:sp>
      <p:sp>
        <p:nvSpPr>
          <p:cNvPr id="977" name="Google Shape;977;p10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Automatic NaN Hunting: The </a:t>
            </a:r>
            <a:r>
              <a:rPr lang="en">
                <a:latin typeface="Roboto Mono Medium"/>
                <a:ea typeface="Roboto Mono Medium"/>
                <a:cs typeface="Roboto Mono Medium"/>
                <a:sym typeface="Roboto Mono Medium"/>
              </a:rPr>
              <a:t>jax_debug_nans</a:t>
            </a:r>
            <a:r>
              <a:rPr lang="en"/>
              <a:t> Flag</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1" name="Shape 981"/>
        <p:cNvGrpSpPr/>
        <p:nvPr/>
      </p:nvGrpSpPr>
      <p:grpSpPr>
        <a:xfrm>
          <a:off x="0" y="0"/>
          <a:ext cx="0" cy="0"/>
          <a:chOff x="0" y="0"/>
          <a:chExt cx="0" cy="0"/>
        </a:xfrm>
      </p:grpSpPr>
      <p:sp>
        <p:nvSpPr>
          <p:cNvPr id="982" name="Google Shape;982;p102"/>
          <p:cNvSpPr txBox="1"/>
          <p:nvPr>
            <p:ph idx="1" type="body"/>
          </p:nvPr>
        </p:nvSpPr>
        <p:spPr>
          <a:xfrm>
            <a:off x="344500" y="1191375"/>
            <a:ext cx="8144400" cy="1992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How it Works:</a:t>
            </a:r>
            <a:endParaRPr sz="1800"/>
          </a:p>
          <a:p>
            <a:pPr indent="-342900" lvl="0" marL="457200" rtl="0" algn="l">
              <a:lnSpc>
                <a:spcPct val="115000"/>
              </a:lnSpc>
              <a:spcBef>
                <a:spcPts val="1000"/>
              </a:spcBef>
              <a:spcAft>
                <a:spcPts val="0"/>
              </a:spcAft>
              <a:buSzPts val="1800"/>
              <a:buChar char="●"/>
            </a:pPr>
            <a:r>
              <a:rPr lang="en" sz="1800"/>
              <a:t>Monitors JIT computations for </a:t>
            </a:r>
            <a:r>
              <a:rPr lang="en" sz="1800">
                <a:latin typeface="Roboto Mono Medium"/>
                <a:ea typeface="Roboto Mono Medium"/>
                <a:cs typeface="Roboto Mono Medium"/>
                <a:sym typeface="Roboto Mono Medium"/>
              </a:rPr>
              <a:t>NaN</a:t>
            </a:r>
            <a:r>
              <a:rPr lang="en" sz="1800"/>
              <a:t> outputs.</a:t>
            </a:r>
            <a:endParaRPr sz="1800"/>
          </a:p>
          <a:p>
            <a:pPr indent="-342900" lvl="0" marL="457200" rtl="0" algn="l">
              <a:lnSpc>
                <a:spcPct val="115000"/>
              </a:lnSpc>
              <a:spcBef>
                <a:spcPts val="1000"/>
              </a:spcBef>
              <a:spcAft>
                <a:spcPts val="1000"/>
              </a:spcAft>
              <a:buSzPts val="1800"/>
              <a:buChar char="●"/>
            </a:pPr>
            <a:r>
              <a:rPr lang="en" sz="1800"/>
              <a:t>If a </a:t>
            </a:r>
            <a:r>
              <a:rPr lang="en" sz="1800">
                <a:latin typeface="Roboto Mono Medium"/>
                <a:ea typeface="Roboto Mono Medium"/>
                <a:cs typeface="Roboto Mono Medium"/>
                <a:sym typeface="Roboto Mono Medium"/>
              </a:rPr>
              <a:t>NaN</a:t>
            </a:r>
            <a:r>
              <a:rPr lang="en" sz="1800"/>
              <a:t> is detected, JAX automatically re-runs the function in eager mode (like </a:t>
            </a:r>
            <a:r>
              <a:rPr lang="en" sz="1800">
                <a:latin typeface="Roboto Mono Medium"/>
                <a:ea typeface="Roboto Mono Medium"/>
                <a:cs typeface="Roboto Mono Medium"/>
                <a:sym typeface="Roboto Mono Medium"/>
              </a:rPr>
              <a:t>disable_jit</a:t>
            </a:r>
            <a:r>
              <a:rPr lang="en" sz="1800"/>
              <a:t>) to pinpoint the exact operation causing the </a:t>
            </a:r>
            <a:r>
              <a:rPr lang="en" sz="1800">
                <a:latin typeface="Roboto Mono Medium"/>
                <a:ea typeface="Roboto Mono Medium"/>
                <a:cs typeface="Roboto Mono Medium"/>
                <a:sym typeface="Roboto Mono Medium"/>
              </a:rPr>
              <a:t>NaN</a:t>
            </a:r>
            <a:r>
              <a:rPr lang="en" sz="1800"/>
              <a:t> and raise an error there.</a:t>
            </a:r>
            <a:endParaRPr sz="1800"/>
          </a:p>
        </p:txBody>
      </p:sp>
      <p:sp>
        <p:nvSpPr>
          <p:cNvPr id="983" name="Google Shape;983;p10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Automatic NaN Hunting: The </a:t>
            </a:r>
            <a:r>
              <a:rPr lang="en">
                <a:latin typeface="Roboto Mono Medium"/>
                <a:ea typeface="Roboto Mono Medium"/>
                <a:cs typeface="Roboto Mono Medium"/>
                <a:sym typeface="Roboto Mono Medium"/>
              </a:rPr>
              <a:t>jax_debug_nans</a:t>
            </a:r>
            <a:r>
              <a:rPr lang="en"/>
              <a:t> Flag</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7" name="Shape 987"/>
        <p:cNvGrpSpPr/>
        <p:nvPr/>
      </p:nvGrpSpPr>
      <p:grpSpPr>
        <a:xfrm>
          <a:off x="0" y="0"/>
          <a:ext cx="0" cy="0"/>
          <a:chOff x="0" y="0"/>
          <a:chExt cx="0" cy="0"/>
        </a:xfrm>
      </p:grpSpPr>
      <p:sp>
        <p:nvSpPr>
          <p:cNvPr id="988" name="Google Shape;988;p103"/>
          <p:cNvSpPr txBox="1"/>
          <p:nvPr>
            <p:ph idx="1" type="body"/>
          </p:nvPr>
        </p:nvSpPr>
        <p:spPr>
          <a:xfrm>
            <a:off x="344500" y="1191375"/>
            <a:ext cx="8144400" cy="2121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Limitations:</a:t>
            </a:r>
            <a:endParaRPr sz="1800"/>
          </a:p>
          <a:p>
            <a:pPr indent="-342900" lvl="0" marL="457200" rtl="0" algn="l">
              <a:lnSpc>
                <a:spcPct val="115000"/>
              </a:lnSpc>
              <a:spcBef>
                <a:spcPts val="1000"/>
              </a:spcBef>
              <a:spcAft>
                <a:spcPts val="0"/>
              </a:spcAft>
              <a:buSzPts val="1800"/>
              <a:buChar char="●"/>
            </a:pPr>
            <a:r>
              <a:rPr lang="en" sz="1800"/>
              <a:t>Can significantly slow down execution due to checks and potential eager re-runs.</a:t>
            </a:r>
            <a:endParaRPr sz="1800"/>
          </a:p>
          <a:p>
            <a:pPr indent="-342900" lvl="0" marL="457200" rtl="0" algn="l">
              <a:lnSpc>
                <a:spcPct val="115000"/>
              </a:lnSpc>
              <a:spcBef>
                <a:spcPts val="1000"/>
              </a:spcBef>
              <a:spcAft>
                <a:spcPts val="0"/>
              </a:spcAft>
              <a:buSzPts val="1800"/>
              <a:buChar char="●"/>
            </a:pPr>
            <a:r>
              <a:rPr lang="en" sz="1800"/>
              <a:t>Might raise errors on intentionally created </a:t>
            </a:r>
            <a:r>
              <a:rPr lang="en" sz="1800">
                <a:latin typeface="Roboto Mono Medium"/>
                <a:ea typeface="Roboto Mono Medium"/>
                <a:cs typeface="Roboto Mono Medium"/>
                <a:sym typeface="Roboto Mono Medium"/>
              </a:rPr>
              <a:t>NaNs</a:t>
            </a:r>
            <a:r>
              <a:rPr lang="en" sz="1800"/>
              <a:t>.</a:t>
            </a:r>
            <a:endParaRPr sz="1800"/>
          </a:p>
          <a:p>
            <a:pPr indent="-342900" lvl="0" marL="457200" rtl="0" algn="l">
              <a:lnSpc>
                <a:spcPct val="115000"/>
              </a:lnSpc>
              <a:spcBef>
                <a:spcPts val="1000"/>
              </a:spcBef>
              <a:spcAft>
                <a:spcPts val="1000"/>
              </a:spcAft>
              <a:buSzPts val="1800"/>
              <a:buChar char="●"/>
            </a:pPr>
            <a:r>
              <a:rPr lang="en" sz="1800"/>
              <a:t>Best used during debugging, disable for production/performance runs.</a:t>
            </a:r>
            <a:endParaRPr sz="1800"/>
          </a:p>
        </p:txBody>
      </p:sp>
      <p:sp>
        <p:nvSpPr>
          <p:cNvPr id="989" name="Google Shape;989;p10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Automatic NaN Hunting: The </a:t>
            </a:r>
            <a:r>
              <a:rPr lang="en">
                <a:latin typeface="Roboto Mono Medium"/>
                <a:ea typeface="Roboto Mono Medium"/>
                <a:cs typeface="Roboto Mono Medium"/>
                <a:sym typeface="Roboto Mono Medium"/>
              </a:rPr>
              <a:t>jax_debug_nans</a:t>
            </a:r>
            <a:r>
              <a:rPr lang="en"/>
              <a:t> Flag</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3" name="Shape 993"/>
        <p:cNvGrpSpPr/>
        <p:nvPr/>
      </p:nvGrpSpPr>
      <p:grpSpPr>
        <a:xfrm>
          <a:off x="0" y="0"/>
          <a:ext cx="0" cy="0"/>
          <a:chOff x="0" y="0"/>
          <a:chExt cx="0" cy="0"/>
        </a:xfrm>
      </p:grpSpPr>
      <p:sp>
        <p:nvSpPr>
          <p:cNvPr id="994" name="Google Shape;994;p104"/>
          <p:cNvSpPr txBox="1"/>
          <p:nvPr>
            <p:ph type="title"/>
          </p:nvPr>
        </p:nvSpPr>
        <p:spPr>
          <a:xfrm>
            <a:off x="962188" y="1743988"/>
            <a:ext cx="7877100" cy="12930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Inspecting Flax NNX Models: </a:t>
            </a:r>
            <a:r>
              <a:rPr lang="en">
                <a:latin typeface="Roboto Mono Medium"/>
                <a:ea typeface="Roboto Mono Medium"/>
                <a:cs typeface="Roboto Mono Medium"/>
                <a:sym typeface="Roboto Mono Medium"/>
              </a:rPr>
              <a:t>nnx.display()</a:t>
            </a:r>
            <a:endParaRPr>
              <a:latin typeface="Roboto Mono Medium"/>
              <a:ea typeface="Roboto Mono Medium"/>
              <a:cs typeface="Roboto Mono Medium"/>
              <a:sym typeface="Roboto Mono Medium"/>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8" name="Shape 998"/>
        <p:cNvGrpSpPr/>
        <p:nvPr/>
      </p:nvGrpSpPr>
      <p:grpSpPr>
        <a:xfrm>
          <a:off x="0" y="0"/>
          <a:ext cx="0" cy="0"/>
          <a:chOff x="0" y="0"/>
          <a:chExt cx="0" cy="0"/>
        </a:xfrm>
      </p:grpSpPr>
      <p:sp>
        <p:nvSpPr>
          <p:cNvPr id="999" name="Google Shape;999;p105"/>
          <p:cNvSpPr txBox="1"/>
          <p:nvPr>
            <p:ph idx="1" type="body"/>
          </p:nvPr>
        </p:nvSpPr>
        <p:spPr>
          <a:xfrm>
            <a:off x="344500" y="1267575"/>
            <a:ext cx="8351400" cy="2696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Flax NNX is designed with inspectability in mind (uses standard Python objects)</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nnx.display()</a:t>
            </a:r>
            <a:r>
              <a:rPr lang="en" sz="1800"/>
              <a:t> provides a clear view of NNX objects:</a:t>
            </a:r>
            <a:endParaRPr sz="1800"/>
          </a:p>
          <a:p>
            <a:pPr indent="-342900" lvl="1" marL="9144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nnx.Module</a:t>
            </a:r>
            <a:r>
              <a:rPr lang="en" sz="1800"/>
              <a:t> (models, layers)</a:t>
            </a:r>
            <a:endParaRPr sz="1800"/>
          </a:p>
          <a:p>
            <a:pPr indent="-342900" lvl="1" marL="9144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nnx.Optimizer</a:t>
            </a:r>
            <a:endParaRPr sz="1800">
              <a:latin typeface="Roboto Mono Medium"/>
              <a:ea typeface="Roboto Mono Medium"/>
              <a:cs typeface="Roboto Mono Medium"/>
              <a:sym typeface="Roboto Mono Medium"/>
            </a:endParaRPr>
          </a:p>
          <a:p>
            <a:pPr indent="-342900" lvl="1" marL="9144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nnx.State</a:t>
            </a:r>
            <a:endParaRPr sz="1800">
              <a:latin typeface="Roboto Mono Medium"/>
              <a:ea typeface="Roboto Mono Medium"/>
              <a:cs typeface="Roboto Mono Medium"/>
              <a:sym typeface="Roboto Mono Medium"/>
            </a:endParaRPr>
          </a:p>
          <a:p>
            <a:pPr indent="-342900" lvl="1" marL="914400" rtl="0" algn="l">
              <a:lnSpc>
                <a:spcPct val="115000"/>
              </a:lnSpc>
              <a:spcBef>
                <a:spcPts val="1000"/>
              </a:spcBef>
              <a:spcAft>
                <a:spcPts val="1000"/>
              </a:spcAft>
              <a:buSzPts val="1800"/>
              <a:buChar char="○"/>
            </a:pPr>
            <a:r>
              <a:rPr lang="en" sz="1800"/>
              <a:t>Other contained JAX arrays/objects</a:t>
            </a:r>
            <a:endParaRPr sz="1800"/>
          </a:p>
        </p:txBody>
      </p:sp>
      <p:sp>
        <p:nvSpPr>
          <p:cNvPr id="1000" name="Google Shape;1000;p10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Understanding Your NNX Model: </a:t>
            </a:r>
            <a:r>
              <a:rPr lang="en">
                <a:latin typeface="Roboto Mono Medium"/>
                <a:ea typeface="Roboto Mono Medium"/>
                <a:cs typeface="Roboto Mono Medium"/>
                <a:sym typeface="Roboto Mono Medium"/>
              </a:rPr>
              <a:t>nnx.display()</a:t>
            </a:r>
            <a:endParaRPr>
              <a:latin typeface="Roboto Mono Medium"/>
              <a:ea typeface="Roboto Mono Medium"/>
              <a:cs typeface="Roboto Mono Medium"/>
              <a:sym typeface="Roboto Mono Medium"/>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4" name="Shape 1004"/>
        <p:cNvGrpSpPr/>
        <p:nvPr/>
      </p:nvGrpSpPr>
      <p:grpSpPr>
        <a:xfrm>
          <a:off x="0" y="0"/>
          <a:ext cx="0" cy="0"/>
          <a:chOff x="0" y="0"/>
          <a:chExt cx="0" cy="0"/>
        </a:xfrm>
      </p:grpSpPr>
      <p:sp>
        <p:nvSpPr>
          <p:cNvPr id="1005" name="Google Shape;1005;p106"/>
          <p:cNvSpPr txBox="1"/>
          <p:nvPr>
            <p:ph idx="1" type="body"/>
          </p:nvPr>
        </p:nvSpPr>
        <p:spPr>
          <a:xfrm>
            <a:off x="344500" y="962775"/>
            <a:ext cx="8351400" cy="199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Shows structure, parameters, state variables, shapes, types, and values.</a:t>
            </a:r>
            <a:endParaRPr sz="1800"/>
          </a:p>
          <a:p>
            <a:pPr indent="-342900" lvl="0" marL="457200" rtl="0" algn="l">
              <a:lnSpc>
                <a:spcPct val="115000"/>
              </a:lnSpc>
              <a:spcBef>
                <a:spcPts val="1000"/>
              </a:spcBef>
              <a:spcAft>
                <a:spcPts val="0"/>
              </a:spcAft>
              <a:buSzPts val="1800"/>
              <a:buChar char="●"/>
            </a:pPr>
            <a:r>
              <a:rPr lang="en" sz="1800"/>
              <a:t>Creates a rich, interactive tree view in notebooks/Colab. Falls back to standard print otherwise.</a:t>
            </a:r>
            <a:endParaRPr sz="1800"/>
          </a:p>
          <a:p>
            <a:pPr indent="-342900" lvl="0" marL="457200" rtl="0" algn="l">
              <a:lnSpc>
                <a:spcPct val="115000"/>
              </a:lnSpc>
              <a:spcBef>
                <a:spcPts val="1000"/>
              </a:spcBef>
              <a:spcAft>
                <a:spcPts val="1000"/>
              </a:spcAft>
              <a:buSzPts val="1800"/>
              <a:buChar char="●"/>
            </a:pPr>
            <a:r>
              <a:rPr lang="en" sz="1800"/>
              <a:t>Analogous to </a:t>
            </a:r>
            <a:r>
              <a:rPr lang="en" sz="1800">
                <a:latin typeface="Roboto Mono Medium"/>
                <a:ea typeface="Roboto Mono Medium"/>
                <a:cs typeface="Roboto Mono Medium"/>
                <a:sym typeface="Roboto Mono Medium"/>
              </a:rPr>
              <a:t>print(pytorch_model)</a:t>
            </a:r>
            <a:r>
              <a:rPr lang="en" sz="1800"/>
              <a:t> but often more detailed and interactive.</a:t>
            </a:r>
            <a:endParaRPr sz="1800"/>
          </a:p>
        </p:txBody>
      </p:sp>
      <p:sp>
        <p:nvSpPr>
          <p:cNvPr id="1006" name="Google Shape;1006;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Understanding Your NNX Model: </a:t>
            </a:r>
            <a:r>
              <a:rPr lang="en">
                <a:latin typeface="Roboto Mono Medium"/>
                <a:ea typeface="Roboto Mono Medium"/>
                <a:cs typeface="Roboto Mono Medium"/>
                <a:sym typeface="Roboto Mono Medium"/>
              </a:rPr>
              <a:t>nnx.display()</a:t>
            </a:r>
            <a:endParaRPr>
              <a:latin typeface="Roboto Mono Medium"/>
              <a:ea typeface="Roboto Mono Medium"/>
              <a:cs typeface="Roboto Mono Medium"/>
              <a:sym typeface="Roboto Mono Medium"/>
            </a:endParaRPr>
          </a:p>
        </p:txBody>
      </p:sp>
      <p:pic>
        <p:nvPicPr>
          <p:cNvPr id="1007" name="Google Shape;1007;p106"/>
          <p:cNvPicPr preferRelativeResize="0"/>
          <p:nvPr/>
        </p:nvPicPr>
        <p:blipFill>
          <a:blip r:embed="rId4">
            <a:alphaModFix/>
          </a:blip>
          <a:stretch>
            <a:fillRect/>
          </a:stretch>
        </p:blipFill>
        <p:spPr>
          <a:xfrm>
            <a:off x="351100" y="3136875"/>
            <a:ext cx="8441799" cy="158138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idx="1" type="body"/>
          </p:nvPr>
        </p:nvSpPr>
        <p:spPr>
          <a:xfrm>
            <a:off x="344500" y="886575"/>
            <a:ext cx="8281500" cy="3968700"/>
          </a:xfrm>
          <a:prstGeom prst="rect">
            <a:avLst/>
          </a:prstGeom>
        </p:spPr>
        <p:txBody>
          <a:bodyPr anchorCtr="0" anchor="t" bIns="91425" lIns="91425" spcFirstLastPara="1" rIns="91425" wrap="square" tIns="91425">
            <a:spAutoFit/>
          </a:bodyPr>
          <a:lstStyle/>
          <a:p>
            <a:pPr indent="-336550" lvl="0" marL="457200" rtl="0" algn="l">
              <a:lnSpc>
                <a:spcPct val="115000"/>
              </a:lnSpc>
              <a:spcBef>
                <a:spcPts val="0"/>
              </a:spcBef>
              <a:spcAft>
                <a:spcPts val="0"/>
              </a:spcAft>
              <a:buSzPts val="1700"/>
              <a:buChar char="●"/>
            </a:pPr>
            <a:r>
              <a:rPr b="1" lang="en" sz="1700"/>
              <a:t>PyTorch</a:t>
            </a:r>
            <a:r>
              <a:rPr lang="en" sz="1700"/>
              <a:t>: Mostly eager execution. </a:t>
            </a:r>
            <a:r>
              <a:rPr lang="en" sz="1700">
                <a:latin typeface="Roboto Mono Medium"/>
                <a:ea typeface="Roboto Mono Medium"/>
                <a:cs typeface="Roboto Mono Medium"/>
                <a:sym typeface="Roboto Mono Medium"/>
              </a:rPr>
              <a:t>print(),pdb</a:t>
            </a:r>
            <a:r>
              <a:rPr lang="en" sz="1700"/>
              <a:t> work directly on runtime values.</a:t>
            </a:r>
            <a:endParaRPr sz="1700"/>
          </a:p>
          <a:p>
            <a:pPr indent="-336550" lvl="0" marL="457200" rtl="0" algn="l">
              <a:lnSpc>
                <a:spcPct val="115000"/>
              </a:lnSpc>
              <a:spcBef>
                <a:spcPts val="1000"/>
              </a:spcBef>
              <a:spcAft>
                <a:spcPts val="0"/>
              </a:spcAft>
              <a:buSzPts val="1700"/>
              <a:buChar char="●"/>
            </a:pPr>
            <a:r>
              <a:rPr b="1" lang="en" sz="1700"/>
              <a:t>JAX</a:t>
            </a:r>
            <a:r>
              <a:rPr lang="en" sz="1700"/>
              <a:t>: Relies heavily on Just-In-Time (JIT) compilation (</a:t>
            </a:r>
            <a:r>
              <a:rPr lang="en" sz="1700">
                <a:latin typeface="Roboto Mono Medium"/>
                <a:ea typeface="Roboto Mono Medium"/>
                <a:cs typeface="Roboto Mono Medium"/>
                <a:sym typeface="Roboto Mono Medium"/>
              </a:rPr>
              <a:t>@jax.jit</a:t>
            </a:r>
            <a:r>
              <a:rPr lang="en" sz="1700"/>
              <a:t>) for performance.</a:t>
            </a:r>
            <a:endParaRPr sz="1700"/>
          </a:p>
          <a:p>
            <a:pPr indent="-336550" lvl="1" marL="914400" rtl="0" algn="l">
              <a:lnSpc>
                <a:spcPct val="115000"/>
              </a:lnSpc>
              <a:spcBef>
                <a:spcPts val="1000"/>
              </a:spcBef>
              <a:spcAft>
                <a:spcPts val="0"/>
              </a:spcAft>
              <a:buSzPts val="1700"/>
              <a:buChar char="○"/>
            </a:pPr>
            <a:r>
              <a:rPr b="1" lang="en" sz="1700"/>
              <a:t>Tracing Phase</a:t>
            </a:r>
            <a:r>
              <a:rPr lang="en" sz="1700"/>
              <a:t>: Python code runs once with abstract tracers (shapes/types) to build a computation graph. Standard </a:t>
            </a:r>
            <a:r>
              <a:rPr lang="en" sz="1700">
                <a:latin typeface="Roboto Mono Medium"/>
                <a:ea typeface="Roboto Mono Medium"/>
                <a:cs typeface="Roboto Mono Medium"/>
                <a:sym typeface="Roboto Mono Medium"/>
              </a:rPr>
              <a:t>print()</a:t>
            </a:r>
            <a:r>
              <a:rPr lang="en" sz="1700"/>
              <a:t> or </a:t>
            </a:r>
            <a:r>
              <a:rPr lang="en" sz="1700">
                <a:latin typeface="Roboto Mono Medium"/>
                <a:ea typeface="Roboto Mono Medium"/>
                <a:cs typeface="Roboto Mono Medium"/>
                <a:sym typeface="Roboto Mono Medium"/>
              </a:rPr>
              <a:t>pdb</a:t>
            </a:r>
            <a:r>
              <a:rPr lang="en" sz="1700"/>
              <a:t> only see these tracers.  However tracers can be useful, since they carry shapes and </a:t>
            </a:r>
            <a:r>
              <a:rPr lang="en" sz="1700">
                <a:latin typeface="Roboto Mono Medium"/>
                <a:ea typeface="Roboto Mono Medium"/>
                <a:cs typeface="Roboto Mono Medium"/>
                <a:sym typeface="Roboto Mono Medium"/>
              </a:rPr>
              <a:t>dtypes</a:t>
            </a:r>
            <a:r>
              <a:rPr lang="en" sz="1700"/>
              <a:t>.</a:t>
            </a:r>
            <a:endParaRPr sz="1700"/>
          </a:p>
          <a:p>
            <a:pPr indent="-336550" lvl="1" marL="914400" rtl="0" algn="l">
              <a:lnSpc>
                <a:spcPct val="115000"/>
              </a:lnSpc>
              <a:spcBef>
                <a:spcPts val="1000"/>
              </a:spcBef>
              <a:spcAft>
                <a:spcPts val="0"/>
              </a:spcAft>
              <a:buSzPts val="1700"/>
              <a:buChar char="○"/>
            </a:pPr>
            <a:r>
              <a:rPr b="1" lang="en" sz="1700"/>
              <a:t>Execution Phase</a:t>
            </a:r>
            <a:r>
              <a:rPr lang="en" sz="1700"/>
              <a:t>: Compiled graph (e.g., XLA) runs later on CPU/GPU/TPU with concrete values. Standard tools can't inspect this directly.</a:t>
            </a:r>
            <a:endParaRPr sz="1700"/>
          </a:p>
          <a:p>
            <a:pPr indent="-336550" lvl="0" marL="457200" rtl="0" algn="l">
              <a:lnSpc>
                <a:spcPct val="115000"/>
              </a:lnSpc>
              <a:spcBef>
                <a:spcPts val="1000"/>
              </a:spcBef>
              <a:spcAft>
                <a:spcPts val="1000"/>
              </a:spcAft>
              <a:buSzPts val="1700"/>
              <a:buChar char="●"/>
            </a:pPr>
            <a:r>
              <a:rPr b="1" lang="en" sz="1700"/>
              <a:t>Challenge</a:t>
            </a:r>
            <a:r>
              <a:rPr lang="en" sz="1700"/>
              <a:t>: How to inspect </a:t>
            </a:r>
            <a:r>
              <a:rPr i="1" lang="en" sz="1700"/>
              <a:t>runtime</a:t>
            </a:r>
            <a:r>
              <a:rPr lang="en" sz="1700"/>
              <a:t> values inside JIT-compiled code?</a:t>
            </a:r>
            <a:endParaRPr sz="1700"/>
          </a:p>
        </p:txBody>
      </p:sp>
      <p:sp>
        <p:nvSpPr>
          <p:cNvPr id="905" name="Google Shape;905;p8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is JAX Debugging Different? The JIT Impact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1" name="Shape 1011"/>
        <p:cNvGrpSpPr/>
        <p:nvPr/>
      </p:nvGrpSpPr>
      <p:grpSpPr>
        <a:xfrm>
          <a:off x="0" y="0"/>
          <a:ext cx="0" cy="0"/>
          <a:chOff x="0" y="0"/>
          <a:chExt cx="0" cy="0"/>
        </a:xfrm>
      </p:grpSpPr>
      <p:sp>
        <p:nvSpPr>
          <p:cNvPr id="1012" name="Google Shape;1012;p107"/>
          <p:cNvSpPr txBox="1"/>
          <p:nvPr>
            <p:ph type="title"/>
          </p:nvPr>
        </p:nvSpPr>
        <p:spPr>
          <a:xfrm>
            <a:off x="962188" y="1743988"/>
            <a:ext cx="7877100" cy="12930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Capturing Intermediate Values: </a:t>
            </a:r>
            <a:r>
              <a:rPr lang="en">
                <a:latin typeface="Roboto Mono Medium"/>
                <a:ea typeface="Roboto Mono Medium"/>
                <a:cs typeface="Roboto Mono Medium"/>
                <a:sym typeface="Roboto Mono Medium"/>
              </a:rPr>
              <a:t>nnx.sow()</a:t>
            </a:r>
            <a:endParaRPr>
              <a:latin typeface="Roboto Mono Medium"/>
              <a:ea typeface="Roboto Mono Medium"/>
              <a:cs typeface="Roboto Mono Medium"/>
              <a:sym typeface="Roboto Mono Medium"/>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6" name="Shape 1016"/>
        <p:cNvGrpSpPr/>
        <p:nvPr/>
      </p:nvGrpSpPr>
      <p:grpSpPr>
        <a:xfrm>
          <a:off x="0" y="0"/>
          <a:ext cx="0" cy="0"/>
          <a:chOff x="0" y="0"/>
          <a:chExt cx="0" cy="0"/>
        </a:xfrm>
      </p:grpSpPr>
      <p:sp>
        <p:nvSpPr>
          <p:cNvPr id="1017" name="Google Shape;1017;p108"/>
          <p:cNvSpPr txBox="1"/>
          <p:nvPr>
            <p:ph idx="1" type="body"/>
          </p:nvPr>
        </p:nvSpPr>
        <p:spPr>
          <a:xfrm>
            <a:off x="344500" y="962775"/>
            <a:ext cx="8313600" cy="3780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What is</a:t>
            </a:r>
            <a:r>
              <a:rPr lang="en" sz="1800"/>
              <a:t> </a:t>
            </a:r>
            <a:r>
              <a:rPr lang="en" sz="1800">
                <a:latin typeface="Roboto Mono Medium"/>
                <a:ea typeface="Roboto Mono Medium"/>
                <a:cs typeface="Roboto Mono Medium"/>
                <a:sym typeface="Roboto Mono Medium"/>
              </a:rPr>
              <a:t>Module.sow()</a:t>
            </a:r>
            <a:r>
              <a:rPr lang="en" sz="1800"/>
              <a:t>?</a:t>
            </a:r>
            <a:endParaRPr sz="1800"/>
          </a:p>
          <a:p>
            <a:pPr indent="-342900" lvl="0" marL="457200" rtl="0" algn="l">
              <a:lnSpc>
                <a:spcPct val="115000"/>
              </a:lnSpc>
              <a:spcBef>
                <a:spcPts val="1000"/>
              </a:spcBef>
              <a:spcAft>
                <a:spcPts val="0"/>
              </a:spcAft>
              <a:buSzPts val="1800"/>
              <a:buChar char="●"/>
            </a:pPr>
            <a:r>
              <a:rPr lang="en" sz="1800"/>
              <a:t>A method within </a:t>
            </a:r>
            <a:r>
              <a:rPr lang="en" sz="1800">
                <a:latin typeface="Roboto Mono Medium"/>
                <a:ea typeface="Roboto Mono Medium"/>
                <a:cs typeface="Roboto Mono Medium"/>
                <a:sym typeface="Roboto Mono Medium"/>
              </a:rPr>
              <a:t>flax.nnx.Module</a:t>
            </a:r>
            <a:r>
              <a:rPr lang="en" sz="1800"/>
              <a:t> designed to capture and store intermediate values computed during a module's forward pass.   </a:t>
            </a:r>
            <a:endParaRPr sz="1800"/>
          </a:p>
          <a:p>
            <a:pPr indent="-342900" lvl="0" marL="457200" rtl="0" algn="l">
              <a:lnSpc>
                <a:spcPct val="115000"/>
              </a:lnSpc>
              <a:spcBef>
                <a:spcPts val="1000"/>
              </a:spcBef>
              <a:spcAft>
                <a:spcPts val="0"/>
              </a:spcAft>
              <a:buSzPts val="1800"/>
              <a:buChar char="●"/>
            </a:pPr>
            <a:r>
              <a:rPr b="1" lang="en" sz="1800"/>
              <a:t>Purpose</a:t>
            </a:r>
            <a:r>
              <a:rPr lang="en" sz="1800"/>
              <a:t>: Simplifies tracking internal computations (e.g., activations, gradients) without manually passing data structures through the call stack.   </a:t>
            </a:r>
            <a:endParaRPr sz="1800"/>
          </a:p>
          <a:p>
            <a:pPr indent="-342900" lvl="0" marL="457200" rtl="0" algn="l">
              <a:lnSpc>
                <a:spcPct val="115000"/>
              </a:lnSpc>
              <a:spcBef>
                <a:spcPts val="1000"/>
              </a:spcBef>
              <a:spcAft>
                <a:spcPts val="0"/>
              </a:spcAft>
              <a:buSzPts val="1800"/>
              <a:buChar char="●"/>
            </a:pPr>
            <a:r>
              <a:rPr lang="en" sz="1800"/>
              <a:t>Useful for:</a:t>
            </a:r>
            <a:endParaRPr sz="1800"/>
          </a:p>
          <a:p>
            <a:pPr indent="-342900" lvl="1" marL="914400" rtl="0" algn="l">
              <a:lnSpc>
                <a:spcPct val="115000"/>
              </a:lnSpc>
              <a:spcBef>
                <a:spcPts val="1000"/>
              </a:spcBef>
              <a:spcAft>
                <a:spcPts val="0"/>
              </a:spcAft>
              <a:buSzPts val="1800"/>
              <a:buChar char="○"/>
            </a:pPr>
            <a:r>
              <a:rPr lang="en" sz="1800"/>
              <a:t>Debugging model behavior.</a:t>
            </a:r>
            <a:endParaRPr sz="1800"/>
          </a:p>
          <a:p>
            <a:pPr indent="-342900" lvl="1" marL="914400" rtl="0" algn="l">
              <a:lnSpc>
                <a:spcPct val="115000"/>
              </a:lnSpc>
              <a:spcBef>
                <a:spcPts val="1000"/>
              </a:spcBef>
              <a:spcAft>
                <a:spcPts val="0"/>
              </a:spcAft>
              <a:buSzPts val="1800"/>
              <a:buChar char="○"/>
            </a:pPr>
            <a:r>
              <a:rPr lang="en" sz="1800"/>
              <a:t>Visualizing intermediate layer outputs.</a:t>
            </a:r>
            <a:endParaRPr sz="1800"/>
          </a:p>
          <a:p>
            <a:pPr indent="-342900" lvl="1" marL="914400" rtl="0" algn="l">
              <a:lnSpc>
                <a:spcPct val="115000"/>
              </a:lnSpc>
              <a:spcBef>
                <a:spcPts val="1000"/>
              </a:spcBef>
              <a:spcAft>
                <a:spcPts val="1000"/>
              </a:spcAft>
              <a:buSzPts val="1800"/>
              <a:buChar char="○"/>
            </a:pPr>
            <a:r>
              <a:rPr lang="en" sz="1800"/>
              <a:t>Implementing custom loss functions based on internal states.</a:t>
            </a:r>
            <a:endParaRPr sz="1800"/>
          </a:p>
        </p:txBody>
      </p:sp>
      <p:sp>
        <p:nvSpPr>
          <p:cNvPr id="1018" name="Google Shape;1018;p108"/>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a:t>
            </a:r>
            <a:r>
              <a:rPr lang="en">
                <a:latin typeface="Roboto Mono Medium"/>
                <a:ea typeface="Roboto Mono Medium"/>
                <a:cs typeface="Roboto Mono Medium"/>
                <a:sym typeface="Roboto Mono Medium"/>
              </a:rPr>
              <a:t>Module.sow()</a:t>
            </a:r>
            <a:r>
              <a:rPr lang="en"/>
              <a:t> - Capturing Intermediate Values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2" name="Shape 1022"/>
        <p:cNvGrpSpPr/>
        <p:nvPr/>
      </p:nvGrpSpPr>
      <p:grpSpPr>
        <a:xfrm>
          <a:off x="0" y="0"/>
          <a:ext cx="0" cy="0"/>
          <a:chOff x="0" y="0"/>
          <a:chExt cx="0" cy="0"/>
        </a:xfrm>
      </p:grpSpPr>
      <p:sp>
        <p:nvSpPr>
          <p:cNvPr id="1023" name="Google Shape;1023;p109"/>
          <p:cNvSpPr txBox="1"/>
          <p:nvPr>
            <p:ph idx="1" type="body"/>
          </p:nvPr>
        </p:nvSpPr>
        <p:spPr>
          <a:xfrm>
            <a:off x="344500" y="886575"/>
            <a:ext cx="8248500" cy="3599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How it Works: Core Arguments</a:t>
            </a:r>
            <a:endParaRPr b="1" sz="1800"/>
          </a:p>
          <a:p>
            <a:pPr indent="0" lvl="0" marL="0" rtl="0" algn="l">
              <a:lnSpc>
                <a:spcPct val="115000"/>
              </a:lnSpc>
              <a:spcBef>
                <a:spcPts val="1000"/>
              </a:spcBef>
              <a:spcAft>
                <a:spcPts val="0"/>
              </a:spcAft>
              <a:buNone/>
            </a:pPr>
            <a:r>
              <a:rPr lang="en" sz="1500">
                <a:latin typeface="Roboto Mono"/>
                <a:ea typeface="Roboto Mono"/>
                <a:cs typeface="Roboto Mono"/>
                <a:sym typeface="Roboto Mono"/>
              </a:rPr>
              <a:t>self.sow(variable_type, name, value, *, reduce_fn=None, init_fn=None)</a:t>
            </a:r>
            <a:endParaRPr sz="1500">
              <a:latin typeface="Roboto Mono"/>
              <a:ea typeface="Roboto Mono"/>
              <a:cs typeface="Roboto Mono"/>
              <a:sym typeface="Roboto Mono"/>
            </a:endParaRPr>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variable_type:</a:t>
            </a:r>
            <a:r>
              <a:rPr lang="en" sz="1800"/>
              <a:t> Specifies the variable wrapper (e.g., </a:t>
            </a:r>
            <a:r>
              <a:rPr lang="en" sz="1800">
                <a:latin typeface="Roboto Mono Medium"/>
                <a:ea typeface="Roboto Mono Medium"/>
                <a:cs typeface="Roboto Mono Medium"/>
                <a:sym typeface="Roboto Mono Medium"/>
              </a:rPr>
              <a:t>nnx.Intermediate</a:t>
            </a:r>
            <a:r>
              <a:rPr lang="en" sz="1800"/>
              <a:t>). Used for later filtering/retrieval.</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name (str):</a:t>
            </a:r>
            <a:r>
              <a:rPr lang="en" sz="1800"/>
              <a:t> The attribute name under which the value will be stored on the module instance.</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value:</a:t>
            </a:r>
            <a:r>
              <a:rPr lang="en" sz="1800"/>
              <a:t> The actual JAX array or Python object to be stored.</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(Optional) reduce_fn, init_fn:</a:t>
            </a:r>
            <a:r>
              <a:rPr lang="en" sz="1800"/>
              <a:t> Customize how values are stored/aggregated if </a:t>
            </a:r>
            <a:r>
              <a:rPr lang="en" sz="1800">
                <a:latin typeface="Roboto Mono Medium"/>
                <a:ea typeface="Roboto Mono Medium"/>
                <a:cs typeface="Roboto Mono Medium"/>
                <a:sym typeface="Roboto Mono Medium"/>
              </a:rPr>
              <a:t>sow</a:t>
            </a:r>
            <a:r>
              <a:rPr lang="en" sz="1800"/>
              <a:t> is called multiple times with the same name</a:t>
            </a:r>
            <a:endParaRPr sz="1800"/>
          </a:p>
        </p:txBody>
      </p:sp>
      <p:sp>
        <p:nvSpPr>
          <p:cNvPr id="1024" name="Google Shape;1024;p109"/>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a:t>
            </a:r>
            <a:r>
              <a:rPr lang="en">
                <a:latin typeface="Roboto Mono Medium"/>
                <a:ea typeface="Roboto Mono Medium"/>
                <a:cs typeface="Roboto Mono Medium"/>
                <a:sym typeface="Roboto Mono Medium"/>
              </a:rPr>
              <a:t>Module.sow()</a:t>
            </a:r>
            <a:r>
              <a:rPr lang="en"/>
              <a:t> - Capturing Intermediate Values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28" name="Shape 1028"/>
        <p:cNvGrpSpPr/>
        <p:nvPr/>
      </p:nvGrpSpPr>
      <p:grpSpPr>
        <a:xfrm>
          <a:off x="0" y="0"/>
          <a:ext cx="0" cy="0"/>
          <a:chOff x="0" y="0"/>
          <a:chExt cx="0" cy="0"/>
        </a:xfrm>
      </p:grpSpPr>
      <p:sp>
        <p:nvSpPr>
          <p:cNvPr id="1029" name="Google Shape;1029;p110"/>
          <p:cNvSpPr txBox="1"/>
          <p:nvPr/>
        </p:nvSpPr>
        <p:spPr>
          <a:xfrm>
            <a:off x="375525" y="933125"/>
            <a:ext cx="8352600" cy="4163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class</a:t>
            </a:r>
            <a:r>
              <a:rPr lang="en" sz="1100">
                <a:solidFill>
                  <a:srgbClr val="FFB757"/>
                </a:solidFill>
                <a:latin typeface="Roboto Mono"/>
                <a:ea typeface="Roboto Mono"/>
                <a:cs typeface="Roboto Mono"/>
                <a:sym typeface="Roboto Mono"/>
              </a:rPr>
              <a:t> SimpleModel</a:t>
            </a:r>
            <a:r>
              <a:rPr lang="en" sz="1100">
                <a:solidFill>
                  <a:srgbClr val="F0F3F6"/>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nnx</a:t>
            </a:r>
            <a:r>
              <a:rPr lang="en" sz="1100">
                <a:solidFill>
                  <a:srgbClr val="F0F3F6"/>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Module</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def</a:t>
            </a:r>
            <a:r>
              <a:rPr lang="en" sz="1100">
                <a:solidFill>
                  <a:srgbClr val="91CBFF"/>
                </a:solidFill>
                <a:latin typeface="Roboto Mono"/>
                <a:ea typeface="Roboto Mono"/>
                <a:cs typeface="Roboto Mono"/>
                <a:sym typeface="Roboto Mono"/>
              </a:rPr>
              <a:t> __init__</a:t>
            </a:r>
            <a:r>
              <a:rPr lang="en" sz="1100">
                <a:solidFill>
                  <a:srgbClr val="F0F3F6"/>
                </a:solidFill>
                <a:latin typeface="Roboto Mono"/>
                <a:ea typeface="Roboto Mono"/>
                <a:cs typeface="Roboto Mono"/>
                <a:sym typeface="Roboto Mono"/>
              </a:rPr>
              <a:t>(self, rngs):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1CBFF"/>
                </a:solidFill>
                <a:latin typeface="Roboto Mono"/>
                <a:ea typeface="Roboto Mono"/>
                <a:cs typeface="Roboto Mono"/>
                <a:sym typeface="Roboto Mono"/>
              </a:rPr>
              <a:t>    self</a:t>
            </a:r>
            <a:r>
              <a:rPr lang="en" sz="1100">
                <a:solidFill>
                  <a:srgbClr val="F0F3F6"/>
                </a:solidFill>
                <a:latin typeface="Roboto Mono"/>
                <a:ea typeface="Roboto Mono"/>
                <a:cs typeface="Roboto Mono"/>
                <a:sym typeface="Roboto Mono"/>
              </a:rPr>
              <a:t>.dense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nnx.Linear(</a:t>
            </a:r>
            <a:r>
              <a:rPr lang="en" sz="1100">
                <a:solidFill>
                  <a:srgbClr val="91CBFF"/>
                </a:solidFill>
                <a:latin typeface="Roboto Mono"/>
                <a:ea typeface="Roboto Mono"/>
                <a:cs typeface="Roboto Mono"/>
                <a:sym typeface="Roboto Mono"/>
              </a:rPr>
              <a:t>2</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3</a:t>
            </a:r>
            <a:r>
              <a:rPr lang="en" sz="1100">
                <a:solidFill>
                  <a:srgbClr val="F0F3F6"/>
                </a:solidFill>
                <a:latin typeface="Roboto Mono"/>
                <a:ea typeface="Roboto Mono"/>
                <a:cs typeface="Roboto Mono"/>
                <a:sym typeface="Roboto Mono"/>
              </a:rPr>
              <a:t>, </a:t>
            </a:r>
            <a:r>
              <a:rPr lang="en" sz="1100">
                <a:solidFill>
                  <a:srgbClr val="FFB757"/>
                </a:solidFill>
                <a:latin typeface="Roboto Mono"/>
                <a:ea typeface="Roboto Mono"/>
                <a:cs typeface="Roboto Mono"/>
                <a:sym typeface="Roboto Mono"/>
              </a:rPr>
              <a:t>rngs</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rngs)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def</a:t>
            </a:r>
            <a:r>
              <a:rPr lang="en" sz="1100">
                <a:solidFill>
                  <a:srgbClr val="91CBFF"/>
                </a:solidFill>
                <a:latin typeface="Roboto Mono"/>
                <a:ea typeface="Roboto Mono"/>
                <a:cs typeface="Roboto Mono"/>
                <a:sym typeface="Roboto Mono"/>
              </a:rPr>
              <a:t> __call__</a:t>
            </a:r>
            <a:r>
              <a:rPr lang="en" sz="1100">
                <a:solidFill>
                  <a:srgbClr val="F0F3F6"/>
                </a:solidFill>
                <a:latin typeface="Roboto Mono"/>
                <a:ea typeface="Roboto Mono"/>
                <a:cs typeface="Roboto Mono"/>
                <a:sym typeface="Roboto Mono"/>
              </a:rPr>
              <a:t>(self, 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x </a:t>
            </a:r>
            <a:r>
              <a:rPr lang="en" sz="1100">
                <a:solidFill>
                  <a:srgbClr val="FF9492"/>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 self</a:t>
            </a:r>
            <a:r>
              <a:rPr lang="en" sz="1100">
                <a:solidFill>
                  <a:srgbClr val="F0F3F6"/>
                </a:solidFill>
                <a:latin typeface="Roboto Mono"/>
                <a:ea typeface="Roboto Mono"/>
                <a:cs typeface="Roboto Mono"/>
                <a:sym typeface="Roboto Mono"/>
              </a:rPr>
              <a:t>.dense(x)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 Sow the output of the dense layer</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1CBFF"/>
                </a:solidFill>
                <a:latin typeface="Roboto Mono"/>
                <a:ea typeface="Roboto Mono"/>
                <a:cs typeface="Roboto Mono"/>
                <a:sym typeface="Roboto Mono"/>
              </a:rPr>
              <a:t>    self</a:t>
            </a:r>
            <a:r>
              <a:rPr lang="en" sz="1100">
                <a:solidFill>
                  <a:srgbClr val="F0F3F6"/>
                </a:solidFill>
                <a:latin typeface="Roboto Mono"/>
                <a:ea typeface="Roboto Mono"/>
                <a:cs typeface="Roboto Mono"/>
                <a:sym typeface="Roboto Mono"/>
              </a:rPr>
              <a:t>.sow(nnx.Intermediate, </a:t>
            </a:r>
            <a:r>
              <a:rPr lang="en" sz="1100">
                <a:solidFill>
                  <a:srgbClr val="ADDCFF"/>
                </a:solidFill>
                <a:latin typeface="Roboto Mono"/>
                <a:ea typeface="Roboto Mono"/>
                <a:cs typeface="Roboto Mono"/>
                <a:sym typeface="Roboto Mono"/>
              </a:rPr>
              <a:t>'dense_output'</a:t>
            </a:r>
            <a:r>
              <a:rPr lang="en" sz="1100">
                <a:solidFill>
                  <a:srgbClr val="F0F3F6"/>
                </a:solidFill>
                <a:latin typeface="Roboto Mono"/>
                <a:ea typeface="Roboto Mono"/>
                <a:cs typeface="Roboto Mono"/>
                <a:sym typeface="Roboto Mono"/>
              </a:rPr>
              <a:t>, 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return</a:t>
            </a:r>
            <a:r>
              <a:rPr lang="en" sz="1100">
                <a:solidFill>
                  <a:srgbClr val="F0F3F6"/>
                </a:solidFill>
                <a:latin typeface="Roboto Mono"/>
                <a:ea typeface="Roboto Mono"/>
                <a:cs typeface="Roboto Mono"/>
                <a:sym typeface="Roboto Mono"/>
              </a:rPr>
              <a:t> x </a:t>
            </a:r>
            <a:r>
              <a:rPr lang="en" sz="1100">
                <a:solidFill>
                  <a:srgbClr val="FF9492"/>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 2</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model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SimpleModel(</a:t>
            </a:r>
            <a:r>
              <a:rPr lang="en" sz="1100">
                <a:solidFill>
                  <a:srgbClr val="FFB757"/>
                </a:solidFill>
                <a:latin typeface="Roboto Mono"/>
                <a:ea typeface="Roboto Mono"/>
                <a:cs typeface="Roboto Mono"/>
                <a:sym typeface="Roboto Mono"/>
              </a:rPr>
              <a:t>rngs</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nnx.Rngs(</a:t>
            </a:r>
            <a:r>
              <a:rPr lang="en" sz="1100">
                <a:solidFill>
                  <a:srgbClr val="91CBFF"/>
                </a:solidFill>
                <a:latin typeface="Roboto Mono"/>
                <a:ea typeface="Roboto Mono"/>
                <a:cs typeface="Roboto Mono"/>
                <a:sym typeface="Roboto Mono"/>
              </a:rPr>
              <a:t>0</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y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model(jnp.ones((</a:t>
            </a:r>
            <a:r>
              <a:rPr lang="en" sz="1100">
                <a:solidFill>
                  <a:srgbClr val="91CBFF"/>
                </a:solidFill>
                <a:latin typeface="Roboto Mono"/>
                <a:ea typeface="Roboto Mono"/>
                <a:cs typeface="Roboto Mono"/>
                <a:sym typeface="Roboto Mono"/>
              </a:rPr>
              <a:t>1</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2</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Retrieve the sown value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intermediate_val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model.dense_output.value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Output: (array([[...]]),) - A tuple containing the value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1CBFF"/>
                </a:solidFill>
                <a:latin typeface="Roboto Mono"/>
                <a:ea typeface="Roboto Mono"/>
                <a:cs typeface="Roboto Mono"/>
                <a:sym typeface="Roboto Mono"/>
              </a:rPr>
              <a:t>print</a:t>
            </a:r>
            <a:r>
              <a:rPr lang="en" sz="1100">
                <a:solidFill>
                  <a:srgbClr val="F0F3F6"/>
                </a:solidFill>
                <a:latin typeface="Roboto Mono"/>
                <a:ea typeface="Roboto Mono"/>
                <a:cs typeface="Roboto Mono"/>
                <a:sym typeface="Roboto Mono"/>
              </a:rPr>
              <a:t>(intermediate_val)</a:t>
            </a:r>
            <a:endParaRPr sz="1100">
              <a:solidFill>
                <a:srgbClr val="FF9492"/>
              </a:solidFill>
              <a:latin typeface="Roboto Mono"/>
              <a:ea typeface="Roboto Mono"/>
              <a:cs typeface="Roboto Mono"/>
              <a:sym typeface="Roboto Mono"/>
            </a:endParaRPr>
          </a:p>
        </p:txBody>
      </p:sp>
      <p:sp>
        <p:nvSpPr>
          <p:cNvPr id="1030" name="Google Shape;1030;p110"/>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Using </a:t>
            </a:r>
            <a:r>
              <a:rPr lang="en">
                <a:solidFill>
                  <a:schemeClr val="lt2"/>
                </a:solidFill>
                <a:latin typeface="Roboto Mono Medium"/>
                <a:ea typeface="Roboto Mono Medium"/>
                <a:cs typeface="Roboto Mono Medium"/>
                <a:sym typeface="Roboto Mono Medium"/>
              </a:rPr>
              <a:t>Module.sow()</a:t>
            </a:r>
            <a:r>
              <a:rPr lang="en">
                <a:solidFill>
                  <a:schemeClr val="lt2"/>
                </a:solidFill>
              </a:rPr>
              <a:t> - Storage, Retrieval &amp; Customization</a:t>
            </a:r>
            <a:endParaRPr>
              <a:solidFill>
                <a:schemeClr val="lt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4" name="Shape 1034"/>
        <p:cNvGrpSpPr/>
        <p:nvPr/>
      </p:nvGrpSpPr>
      <p:grpSpPr>
        <a:xfrm>
          <a:off x="0" y="0"/>
          <a:ext cx="0" cy="0"/>
          <a:chOff x="0" y="0"/>
          <a:chExt cx="0" cy="0"/>
        </a:xfrm>
      </p:grpSpPr>
      <p:sp>
        <p:nvSpPr>
          <p:cNvPr id="1035" name="Google Shape;1035;p111"/>
          <p:cNvSpPr txBox="1"/>
          <p:nvPr>
            <p:ph idx="1" type="body"/>
          </p:nvPr>
        </p:nvSpPr>
        <p:spPr>
          <a:xfrm>
            <a:off x="344500" y="1496175"/>
            <a:ext cx="7980900" cy="30768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Storage and Retrieval</a:t>
            </a:r>
            <a:endParaRPr b="1" sz="1800"/>
          </a:p>
          <a:p>
            <a:pPr indent="-342900" lvl="0" marL="457200" rtl="0" algn="l">
              <a:lnSpc>
                <a:spcPct val="115000"/>
              </a:lnSpc>
              <a:spcBef>
                <a:spcPts val="1000"/>
              </a:spcBef>
              <a:spcAft>
                <a:spcPts val="0"/>
              </a:spcAft>
              <a:buSzPts val="1800"/>
              <a:buChar char="●"/>
            </a:pPr>
            <a:r>
              <a:rPr lang="en" sz="1800"/>
              <a:t>Sown values are stored as attributes on the module instance, named according to the name argument.</a:t>
            </a:r>
            <a:endParaRPr sz="1800"/>
          </a:p>
          <a:p>
            <a:pPr indent="-342900" lvl="0" marL="457200" rtl="0" algn="l">
              <a:lnSpc>
                <a:spcPct val="115000"/>
              </a:lnSpc>
              <a:spcBef>
                <a:spcPts val="1000"/>
              </a:spcBef>
              <a:spcAft>
                <a:spcPts val="0"/>
              </a:spcAft>
              <a:buSzPts val="1800"/>
              <a:buChar char="●"/>
            </a:pPr>
            <a:r>
              <a:rPr lang="en" sz="1800"/>
              <a:t>The actual data is accessed via the </a:t>
            </a:r>
            <a:r>
              <a:rPr lang="en" sz="1800">
                <a:latin typeface="Roboto Mono Medium"/>
                <a:ea typeface="Roboto Mono Medium"/>
                <a:cs typeface="Roboto Mono Medium"/>
                <a:sym typeface="Roboto Mono Medium"/>
              </a:rPr>
              <a:t>.value</a:t>
            </a:r>
            <a:r>
              <a:rPr lang="en" sz="1800"/>
              <a:t> property of this attribute (e.g., </a:t>
            </a:r>
            <a:r>
              <a:rPr lang="en" sz="1800">
                <a:latin typeface="Roboto Mono Medium"/>
                <a:ea typeface="Roboto Mono Medium"/>
                <a:cs typeface="Roboto Mono Medium"/>
                <a:sym typeface="Roboto Mono Medium"/>
              </a:rPr>
              <a:t>model.dense_output.value</a:t>
            </a:r>
            <a:r>
              <a:rPr lang="en" sz="1800"/>
              <a:t>).</a:t>
            </a:r>
            <a:endParaRPr sz="1800"/>
          </a:p>
          <a:p>
            <a:pPr indent="-342900" lvl="0" marL="457200" rtl="0" algn="l">
              <a:lnSpc>
                <a:spcPct val="115000"/>
              </a:lnSpc>
              <a:spcBef>
                <a:spcPts val="1000"/>
              </a:spcBef>
              <a:spcAft>
                <a:spcPts val="1000"/>
              </a:spcAft>
              <a:buSzPts val="1800"/>
              <a:buChar char="●"/>
            </a:pPr>
            <a:r>
              <a:rPr b="1" lang="en" sz="1800"/>
              <a:t>Default Behavior:</a:t>
            </a:r>
            <a:r>
              <a:rPr lang="en" sz="1800"/>
              <a:t> Calling </a:t>
            </a:r>
            <a:r>
              <a:rPr lang="en" sz="1800">
                <a:latin typeface="Roboto Mono Medium"/>
                <a:ea typeface="Roboto Mono Medium"/>
                <a:cs typeface="Roboto Mono Medium"/>
                <a:sym typeface="Roboto Mono Medium"/>
              </a:rPr>
              <a:t>sow</a:t>
            </a:r>
            <a:r>
              <a:rPr lang="en" sz="1800"/>
              <a:t> multiple times with the same name appends the new value to a tuple stored in </a:t>
            </a:r>
            <a:r>
              <a:rPr lang="en" sz="1800">
                <a:latin typeface="Roboto Mono Medium"/>
                <a:ea typeface="Roboto Mono Medium"/>
                <a:cs typeface="Roboto Mono Medium"/>
                <a:sym typeface="Roboto Mono Medium"/>
              </a:rPr>
              <a:t>.value</a:t>
            </a:r>
            <a:r>
              <a:rPr lang="en" sz="1800"/>
              <a:t>. Be mindful of potential memory growth with frequent calls.</a:t>
            </a:r>
            <a:endParaRPr sz="1800"/>
          </a:p>
        </p:txBody>
      </p:sp>
      <p:sp>
        <p:nvSpPr>
          <p:cNvPr id="1036" name="Google Shape;1036;p111"/>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a:t>
            </a:r>
            <a:r>
              <a:rPr lang="en">
                <a:latin typeface="Roboto Mono Medium"/>
                <a:ea typeface="Roboto Mono Medium"/>
                <a:cs typeface="Roboto Mono Medium"/>
                <a:sym typeface="Roboto Mono Medium"/>
              </a:rPr>
              <a:t>Module.sow()</a:t>
            </a:r>
            <a:r>
              <a:rPr lang="en"/>
              <a:t> - Capturing Intermediate Values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0" name="Shape 1040"/>
        <p:cNvGrpSpPr/>
        <p:nvPr/>
      </p:nvGrpSpPr>
      <p:grpSpPr>
        <a:xfrm>
          <a:off x="0" y="0"/>
          <a:ext cx="0" cy="0"/>
          <a:chOff x="0" y="0"/>
          <a:chExt cx="0" cy="0"/>
        </a:xfrm>
      </p:grpSpPr>
      <p:sp>
        <p:nvSpPr>
          <p:cNvPr id="1041" name="Google Shape;1041;p112"/>
          <p:cNvSpPr txBox="1"/>
          <p:nvPr>
            <p:ph idx="1" type="body"/>
          </p:nvPr>
        </p:nvSpPr>
        <p:spPr>
          <a:xfrm>
            <a:off x="344500" y="1496175"/>
            <a:ext cx="7980900" cy="29487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Advanced Features</a:t>
            </a:r>
            <a:endParaRPr b="1" sz="1800"/>
          </a:p>
          <a:p>
            <a:pPr indent="-342900" lvl="0" marL="457200" rtl="0" algn="l">
              <a:lnSpc>
                <a:spcPct val="115000"/>
              </a:lnSpc>
              <a:spcBef>
                <a:spcPts val="1000"/>
              </a:spcBef>
              <a:spcAft>
                <a:spcPts val="0"/>
              </a:spcAft>
              <a:buSzPts val="1800"/>
              <a:buChar char="●"/>
            </a:pPr>
            <a:r>
              <a:rPr b="1" lang="en" sz="1800"/>
              <a:t>Custom Aggregation:</a:t>
            </a:r>
            <a:r>
              <a:rPr lang="en" sz="1800"/>
              <a:t> Use </a:t>
            </a:r>
            <a:r>
              <a:rPr lang="en" sz="1800">
                <a:latin typeface="Roboto Mono Medium"/>
                <a:ea typeface="Roboto Mono Medium"/>
                <a:cs typeface="Roboto Mono Medium"/>
                <a:sym typeface="Roboto Mono Medium"/>
              </a:rPr>
              <a:t>init_fn</a:t>
            </a:r>
            <a:r>
              <a:rPr lang="en" sz="1800"/>
              <a:t> and </a:t>
            </a:r>
            <a:r>
              <a:rPr lang="en" sz="1800">
                <a:latin typeface="Roboto Mono Medium"/>
                <a:ea typeface="Roboto Mono Medium"/>
                <a:cs typeface="Roboto Mono Medium"/>
                <a:sym typeface="Roboto Mono Medium"/>
              </a:rPr>
              <a:t>reduce_fn</a:t>
            </a:r>
            <a:r>
              <a:rPr lang="en" sz="1800"/>
              <a:t> to define custom logic for combining multiple sown values (e.g., sum, product, average) instead of appending to a tuple.   </a:t>
            </a:r>
            <a:endParaRPr sz="1800"/>
          </a:p>
          <a:p>
            <a:pPr indent="-342900" lvl="0" marL="457200" rtl="0" algn="l">
              <a:lnSpc>
                <a:spcPct val="115000"/>
              </a:lnSpc>
              <a:spcBef>
                <a:spcPts val="1000"/>
              </a:spcBef>
              <a:spcAft>
                <a:spcPts val="1000"/>
              </a:spcAft>
              <a:buSzPts val="1800"/>
              <a:buChar char="●"/>
            </a:pPr>
            <a:r>
              <a:rPr b="1" lang="en" sz="1800"/>
              <a:t>State Management:</a:t>
            </a:r>
            <a:r>
              <a:rPr lang="en" sz="1800"/>
              <a:t> Sown variables (typed by </a:t>
            </a:r>
            <a:r>
              <a:rPr lang="en" sz="1800">
                <a:latin typeface="Roboto Mono Medium"/>
                <a:ea typeface="Roboto Mono Medium"/>
                <a:cs typeface="Roboto Mono Medium"/>
                <a:sym typeface="Roboto Mono Medium"/>
              </a:rPr>
              <a:t>variable_type</a:t>
            </a:r>
            <a:r>
              <a:rPr lang="en" sz="1800"/>
              <a:t>) integrate with NNX graph utilities like </a:t>
            </a:r>
            <a:r>
              <a:rPr lang="en" sz="1800">
                <a:latin typeface="Roboto Mono Medium"/>
                <a:ea typeface="Roboto Mono Medium"/>
                <a:cs typeface="Roboto Mono Medium"/>
                <a:sym typeface="Roboto Mono Medium"/>
              </a:rPr>
              <a:t>nnx.split(), nnx.state(), and nnx.pop()</a:t>
            </a:r>
            <a:r>
              <a:rPr lang="en" sz="1800"/>
              <a:t> for extracting or managing specific types of intermediate values from the module state.</a:t>
            </a:r>
            <a:endParaRPr sz="1800"/>
          </a:p>
        </p:txBody>
      </p:sp>
      <p:sp>
        <p:nvSpPr>
          <p:cNvPr id="1042" name="Google Shape;1042;p112"/>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a:t>
            </a:r>
            <a:r>
              <a:rPr lang="en">
                <a:latin typeface="Roboto Mono Medium"/>
                <a:ea typeface="Roboto Mono Medium"/>
                <a:cs typeface="Roboto Mono Medium"/>
                <a:sym typeface="Roboto Mono Medium"/>
              </a:rPr>
              <a:t>Module.sow()</a:t>
            </a:r>
            <a:r>
              <a:rPr lang="en"/>
              <a:t> - Capturing Intermediate Values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6" name="Shape 1046"/>
        <p:cNvGrpSpPr/>
        <p:nvPr/>
      </p:nvGrpSpPr>
      <p:grpSpPr>
        <a:xfrm>
          <a:off x="0" y="0"/>
          <a:ext cx="0" cy="0"/>
          <a:chOff x="0" y="0"/>
          <a:chExt cx="0" cy="0"/>
        </a:xfrm>
      </p:grpSpPr>
      <p:sp>
        <p:nvSpPr>
          <p:cNvPr id="1047" name="Google Shape;1047;p113"/>
          <p:cNvSpPr txBox="1"/>
          <p:nvPr>
            <p:ph type="title"/>
          </p:nvPr>
        </p:nvSpPr>
        <p:spPr>
          <a:xfrm>
            <a:off x="962188" y="1708800"/>
            <a:ext cx="7877100" cy="1421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Robustness with Chex Assertions</a:t>
            </a:r>
            <a:endParaRPr/>
          </a:p>
          <a:p>
            <a:pPr indent="0" lvl="0" marL="0" rtl="0" algn="l">
              <a:spcBef>
                <a:spcPts val="1000"/>
              </a:spcBef>
              <a:spcAft>
                <a:spcPts val="0"/>
              </a:spcAft>
              <a:buNone/>
            </a:pPr>
            <a:r>
              <a:rPr lang="en" sz="1800"/>
              <a:t>Note:</a:t>
            </a:r>
            <a:br>
              <a:rPr lang="en" sz="1800"/>
            </a:br>
            <a:r>
              <a:rPr lang="en" sz="1800"/>
              <a:t>This section is optional if you have already gone through the Chex module.</a:t>
            </a:r>
            <a:endParaRPr sz="18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1" name="Shape 1051"/>
        <p:cNvGrpSpPr/>
        <p:nvPr/>
      </p:nvGrpSpPr>
      <p:grpSpPr>
        <a:xfrm>
          <a:off x="0" y="0"/>
          <a:ext cx="0" cy="0"/>
          <a:chOff x="0" y="0"/>
          <a:chExt cx="0" cy="0"/>
        </a:xfrm>
      </p:grpSpPr>
      <p:sp>
        <p:nvSpPr>
          <p:cNvPr id="1052" name="Google Shape;1052;p114"/>
          <p:cNvSpPr txBox="1"/>
          <p:nvPr>
            <p:ph idx="1" type="body"/>
          </p:nvPr>
        </p:nvSpPr>
        <p:spPr>
          <a:xfrm>
            <a:off x="344500" y="1267575"/>
            <a:ext cx="8297100" cy="2439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Chex: A library from DeepMind for reliable JAX code (testing, debugging)</a:t>
            </a:r>
            <a:endParaRPr sz="1800"/>
          </a:p>
          <a:p>
            <a:pPr indent="-342900" lvl="0" marL="457200" rtl="0" algn="l">
              <a:lnSpc>
                <a:spcPct val="115000"/>
              </a:lnSpc>
              <a:spcBef>
                <a:spcPts val="1000"/>
              </a:spcBef>
              <a:spcAft>
                <a:spcPts val="0"/>
              </a:spcAft>
              <a:buSzPts val="1800"/>
              <a:buChar char="●"/>
            </a:pPr>
            <a:r>
              <a:rPr lang="en" sz="1800"/>
              <a:t>Provides powerful assertion functions.</a:t>
            </a:r>
            <a:endParaRPr sz="1800"/>
          </a:p>
          <a:p>
            <a:pPr indent="-342900" lvl="0" marL="457200" rtl="0" algn="l">
              <a:lnSpc>
                <a:spcPct val="115000"/>
              </a:lnSpc>
              <a:spcBef>
                <a:spcPts val="1000"/>
              </a:spcBef>
              <a:spcAft>
                <a:spcPts val="0"/>
              </a:spcAft>
              <a:buSzPts val="1800"/>
              <a:buChar char="●"/>
            </a:pPr>
            <a:r>
              <a:rPr lang="en" sz="1800"/>
              <a:t>Static Assertions: Check properties independent of runtime values (shapes, dtypes, rank, structure).</a:t>
            </a:r>
            <a:endParaRPr sz="1800"/>
          </a:p>
          <a:p>
            <a:pPr indent="-342900" lvl="0" marL="457200" rtl="0" algn="l">
              <a:lnSpc>
                <a:spcPct val="115000"/>
              </a:lnSpc>
              <a:spcBef>
                <a:spcPts val="1000"/>
              </a:spcBef>
              <a:spcAft>
                <a:spcPts val="1000"/>
              </a:spcAft>
              <a:buSzPts val="1800"/>
              <a:buChar char="●"/>
            </a:pPr>
            <a:r>
              <a:rPr lang="en" sz="1800"/>
              <a:t>Work seamlessly inside </a:t>
            </a:r>
            <a:r>
              <a:rPr lang="en" sz="1800">
                <a:latin typeface="Roboto Mono Medium"/>
                <a:ea typeface="Roboto Mono Medium"/>
                <a:cs typeface="Roboto Mono Medium"/>
                <a:sym typeface="Roboto Mono Medium"/>
              </a:rPr>
              <a:t>@jax.jit()</a:t>
            </a:r>
            <a:r>
              <a:rPr lang="en" sz="1800"/>
              <a:t> because they operate on traced information.</a:t>
            </a:r>
            <a:endParaRPr sz="1800"/>
          </a:p>
        </p:txBody>
      </p:sp>
      <p:sp>
        <p:nvSpPr>
          <p:cNvPr id="1053" name="Google Shape;1053;p11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Catching Errors Early: Chex Assertions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7" name="Shape 1057"/>
        <p:cNvGrpSpPr/>
        <p:nvPr/>
      </p:nvGrpSpPr>
      <p:grpSpPr>
        <a:xfrm>
          <a:off x="0" y="0"/>
          <a:ext cx="0" cy="0"/>
          <a:chOff x="0" y="0"/>
          <a:chExt cx="0" cy="0"/>
        </a:xfrm>
      </p:grpSpPr>
      <p:sp>
        <p:nvSpPr>
          <p:cNvPr id="1058" name="Google Shape;1058;p115"/>
          <p:cNvSpPr txBox="1"/>
          <p:nvPr>
            <p:ph idx="1" type="body"/>
          </p:nvPr>
        </p:nvSpPr>
        <p:spPr>
          <a:xfrm>
            <a:off x="344500" y="962775"/>
            <a:ext cx="8297100" cy="2249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Examples (static assertions):</a:t>
            </a:r>
            <a:endParaRPr sz="1800"/>
          </a:p>
          <a:p>
            <a:pPr indent="-342900" lvl="0" marL="4572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chex.assert_shape(array, (batch, features))</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chex.assert_rank(array, 2)</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chex.assert_type(array, jnp.float32)</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1000"/>
              </a:spcAft>
              <a:buSzPts val="1800"/>
              <a:buFont typeface="Roboto Mono Medium"/>
              <a:buChar char="●"/>
            </a:pPr>
            <a:r>
              <a:rPr lang="en" sz="1800">
                <a:latin typeface="Roboto Mono Medium"/>
                <a:ea typeface="Roboto Mono Medium"/>
                <a:cs typeface="Roboto Mono Medium"/>
                <a:sym typeface="Roboto Mono Medium"/>
              </a:rPr>
              <a:t>chex.assert_trees_all_equal_shapes(tree1, tree2)</a:t>
            </a:r>
            <a:endParaRPr sz="1800">
              <a:latin typeface="Roboto Mono Medium"/>
              <a:ea typeface="Roboto Mono Medium"/>
              <a:cs typeface="Roboto Mono Medium"/>
              <a:sym typeface="Roboto Mono Medium"/>
            </a:endParaRPr>
          </a:p>
        </p:txBody>
      </p:sp>
      <p:sp>
        <p:nvSpPr>
          <p:cNvPr id="1059" name="Google Shape;1059;p11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Catching Errors Early: Chex Assertions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3" name="Shape 1063"/>
        <p:cNvGrpSpPr/>
        <p:nvPr/>
      </p:nvGrpSpPr>
      <p:grpSpPr>
        <a:xfrm>
          <a:off x="0" y="0"/>
          <a:ext cx="0" cy="0"/>
          <a:chOff x="0" y="0"/>
          <a:chExt cx="0" cy="0"/>
        </a:xfrm>
      </p:grpSpPr>
      <p:sp>
        <p:nvSpPr>
          <p:cNvPr id="1064" name="Google Shape;1064;p116"/>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Monitoring with TensorBoard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90"/>
          <p:cNvSpPr txBox="1"/>
          <p:nvPr>
            <p:ph idx="1" type="body"/>
          </p:nvPr>
        </p:nvSpPr>
        <p:spPr>
          <a:xfrm>
            <a:off x="344500" y="1496175"/>
            <a:ext cx="7926600" cy="21210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The JAX equivalent of </a:t>
            </a:r>
            <a:r>
              <a:rPr lang="en" sz="1800">
                <a:latin typeface="Roboto Mono Medium"/>
                <a:ea typeface="Roboto Mono Medium"/>
                <a:cs typeface="Roboto Mono Medium"/>
                <a:sym typeface="Roboto Mono Medium"/>
              </a:rPr>
              <a:t>print()</a:t>
            </a:r>
            <a:r>
              <a:rPr lang="en" sz="1800"/>
              <a:t> for use inside transformed functions (</a:t>
            </a:r>
            <a:r>
              <a:rPr lang="en" sz="1800">
                <a:latin typeface="Roboto Mono Medium"/>
                <a:ea typeface="Roboto Mono Medium"/>
                <a:cs typeface="Roboto Mono Medium"/>
                <a:sym typeface="Roboto Mono Medium"/>
              </a:rPr>
              <a:t>jit, vmap, grad</a:t>
            </a:r>
            <a:r>
              <a:rPr lang="en" sz="1800"/>
              <a:t>).</a:t>
            </a:r>
            <a:endParaRPr sz="1800"/>
          </a:p>
          <a:p>
            <a:pPr indent="-342900" lvl="0" marL="457200" rtl="0" algn="l">
              <a:lnSpc>
                <a:spcPct val="115000"/>
              </a:lnSpc>
              <a:spcBef>
                <a:spcPts val="1000"/>
              </a:spcBef>
              <a:spcAft>
                <a:spcPts val="0"/>
              </a:spcAft>
              <a:buSzPts val="1800"/>
              <a:buChar char="●"/>
            </a:pPr>
            <a:r>
              <a:rPr lang="en" sz="1800"/>
              <a:t>Embeds the print operation into the compiled computation graph.</a:t>
            </a:r>
            <a:endParaRPr sz="1800"/>
          </a:p>
          <a:p>
            <a:pPr indent="-342900" lvl="0" marL="457200" rtl="0" algn="l">
              <a:lnSpc>
                <a:spcPct val="115000"/>
              </a:lnSpc>
              <a:spcBef>
                <a:spcPts val="1000"/>
              </a:spcBef>
              <a:spcAft>
                <a:spcPts val="0"/>
              </a:spcAft>
              <a:buSzPts val="1800"/>
              <a:buChar char="●"/>
            </a:pPr>
            <a:r>
              <a:rPr lang="en" sz="1800"/>
              <a:t>Outputs concrete runtime values during execution.</a:t>
            </a:r>
            <a:endParaRPr sz="1800"/>
          </a:p>
          <a:p>
            <a:pPr indent="-342900" lvl="0" marL="457200" rtl="0" algn="l">
              <a:lnSpc>
                <a:spcPct val="115000"/>
              </a:lnSpc>
              <a:spcBef>
                <a:spcPts val="1000"/>
              </a:spcBef>
              <a:spcAft>
                <a:spcPts val="1000"/>
              </a:spcAft>
              <a:buSzPts val="1800"/>
              <a:buChar char="●"/>
            </a:pPr>
            <a:r>
              <a:rPr lang="en" sz="1800"/>
              <a:t>Use </a:t>
            </a:r>
            <a:r>
              <a:rPr lang="en" sz="1800">
                <a:latin typeface="Roboto Mono Medium"/>
                <a:ea typeface="Roboto Mono Medium"/>
                <a:cs typeface="Roboto Mono Medium"/>
                <a:sym typeface="Roboto Mono Medium"/>
              </a:rPr>
              <a:t>ordered=True</a:t>
            </a:r>
            <a:r>
              <a:rPr lang="en" sz="1800"/>
              <a:t> to ensure prints appear sequentially as written.</a:t>
            </a:r>
            <a:endParaRPr sz="1800"/>
          </a:p>
        </p:txBody>
      </p:sp>
      <p:sp>
        <p:nvSpPr>
          <p:cNvPr id="911" name="Google Shape;911;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t>
            </a:r>
            <a:r>
              <a:rPr lang="en">
                <a:latin typeface="Roboto Mono Medium"/>
                <a:ea typeface="Roboto Mono Medium"/>
                <a:cs typeface="Roboto Mono Medium"/>
                <a:sym typeface="Roboto Mono Medium"/>
              </a:rPr>
              <a:t>printf</a:t>
            </a:r>
            <a:r>
              <a:rPr lang="en"/>
              <a:t> Debugging" in JAX: </a:t>
            </a:r>
            <a:r>
              <a:rPr lang="en">
                <a:latin typeface="Roboto Mono Medium"/>
                <a:ea typeface="Roboto Mono Medium"/>
                <a:cs typeface="Roboto Mono Medium"/>
                <a:sym typeface="Roboto Mono Medium"/>
              </a:rPr>
              <a:t>jax.debug.print()</a:t>
            </a:r>
            <a:endParaRPr>
              <a:latin typeface="Roboto Mono Medium"/>
              <a:ea typeface="Roboto Mono Medium"/>
              <a:cs typeface="Roboto Mono Medium"/>
              <a:sym typeface="Roboto Mono Medium"/>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8" name="Shape 1068"/>
        <p:cNvGrpSpPr/>
        <p:nvPr/>
      </p:nvGrpSpPr>
      <p:grpSpPr>
        <a:xfrm>
          <a:off x="0" y="0"/>
          <a:ext cx="0" cy="0"/>
          <a:chOff x="0" y="0"/>
          <a:chExt cx="0" cy="0"/>
        </a:xfrm>
      </p:grpSpPr>
      <p:sp>
        <p:nvSpPr>
          <p:cNvPr id="1069" name="Google Shape;1069;p117"/>
          <p:cNvSpPr txBox="1"/>
          <p:nvPr>
            <p:ph idx="1" type="body"/>
          </p:nvPr>
        </p:nvSpPr>
        <p:spPr>
          <a:xfrm>
            <a:off x="344500" y="1267575"/>
            <a:ext cx="8286000" cy="3333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TensorBoard works well with JAX/Flax for monitoring experiments.</a:t>
            </a:r>
            <a:endParaRPr sz="1800"/>
          </a:p>
          <a:p>
            <a:pPr indent="0" lvl="0" marL="0" rtl="0" algn="l">
              <a:lnSpc>
                <a:spcPct val="115000"/>
              </a:lnSpc>
              <a:spcBef>
                <a:spcPts val="1000"/>
              </a:spcBef>
              <a:spcAft>
                <a:spcPts val="0"/>
              </a:spcAft>
              <a:buNone/>
            </a:pPr>
            <a:r>
              <a:rPr lang="en" sz="1800"/>
              <a:t>Setup:</a:t>
            </a:r>
            <a:endParaRPr sz="1800"/>
          </a:p>
          <a:p>
            <a:pPr indent="-342900" lvl="0" marL="457200" rtl="0" algn="l">
              <a:lnSpc>
                <a:spcPct val="115000"/>
              </a:lnSpc>
              <a:spcBef>
                <a:spcPts val="1000"/>
              </a:spcBef>
              <a:spcAft>
                <a:spcPts val="0"/>
              </a:spcAft>
              <a:buSzPts val="1800"/>
              <a:buAutoNum type="arabicPeriod"/>
            </a:pPr>
            <a:r>
              <a:rPr b="1" lang="en" sz="1800"/>
              <a:t>Install</a:t>
            </a:r>
            <a:r>
              <a:rPr lang="en" sz="1800"/>
              <a:t>: </a:t>
            </a:r>
            <a:r>
              <a:rPr lang="en" sz="1800">
                <a:latin typeface="Roboto Mono Medium"/>
                <a:ea typeface="Roboto Mono Medium"/>
                <a:cs typeface="Roboto Mono Medium"/>
                <a:sym typeface="Roboto Mono Medium"/>
              </a:rPr>
              <a:t>pip install tensorboard</a:t>
            </a:r>
            <a:r>
              <a:rPr lang="en" sz="1800"/>
              <a:t> (You might need tensorflow or torch[tensorboard] for the writer).</a:t>
            </a:r>
            <a:endParaRPr sz="1800"/>
          </a:p>
          <a:p>
            <a:pPr indent="-342900" lvl="0" marL="457200" rtl="0" algn="l">
              <a:lnSpc>
                <a:spcPct val="115000"/>
              </a:lnSpc>
              <a:spcBef>
                <a:spcPts val="1000"/>
              </a:spcBef>
              <a:spcAft>
                <a:spcPts val="0"/>
              </a:spcAft>
              <a:buSzPts val="1800"/>
              <a:buAutoNum type="arabicPeriod"/>
            </a:pPr>
            <a:r>
              <a:rPr b="1" lang="en" sz="1800"/>
              <a:t>Create Summary Writer</a:t>
            </a:r>
            <a:r>
              <a:rPr lang="en" sz="1800"/>
              <a:t>: Points to a log directory. Can use TensorBoardX, or TensorFlow, or PyTorch utilities.</a:t>
            </a:r>
            <a:endParaRPr sz="1800"/>
          </a:p>
          <a:p>
            <a:pPr indent="-342900" lvl="0" marL="457200" rtl="0" algn="l">
              <a:lnSpc>
                <a:spcPct val="115000"/>
              </a:lnSpc>
              <a:spcBef>
                <a:spcPts val="1000"/>
              </a:spcBef>
              <a:spcAft>
                <a:spcPts val="0"/>
              </a:spcAft>
              <a:buSzPts val="1800"/>
              <a:buAutoNum type="arabicPeriod"/>
            </a:pPr>
            <a:r>
              <a:rPr b="1" lang="en" sz="1800"/>
              <a:t>Launch TensorBoard</a:t>
            </a:r>
            <a:r>
              <a:rPr lang="en" sz="1800"/>
              <a:t>: From terminal: </a:t>
            </a:r>
            <a:r>
              <a:rPr lang="en" sz="1800">
                <a:latin typeface="Roboto Mono"/>
                <a:ea typeface="Roboto Mono"/>
                <a:cs typeface="Roboto Mono"/>
                <a:sym typeface="Roboto Mono"/>
              </a:rPr>
              <a:t>tensorboard --logdir logs</a:t>
            </a:r>
            <a:endParaRPr sz="1800">
              <a:latin typeface="Roboto Mono"/>
              <a:ea typeface="Roboto Mono"/>
              <a:cs typeface="Roboto Mono"/>
              <a:sym typeface="Roboto Mono"/>
            </a:endParaRPr>
          </a:p>
          <a:p>
            <a:pPr indent="-342900" lvl="0" marL="457200" rtl="0" algn="l">
              <a:lnSpc>
                <a:spcPct val="115000"/>
              </a:lnSpc>
              <a:spcBef>
                <a:spcPts val="1000"/>
              </a:spcBef>
              <a:spcAft>
                <a:spcPts val="1000"/>
              </a:spcAft>
              <a:buSzPts val="1800"/>
              <a:buAutoNum type="arabicPeriod"/>
            </a:pPr>
            <a:r>
              <a:rPr b="1" lang="en" sz="1800"/>
              <a:t>Access in browser</a:t>
            </a:r>
            <a:r>
              <a:rPr lang="en" sz="1800"/>
              <a:t> (usually </a:t>
            </a:r>
            <a:r>
              <a:rPr lang="en" sz="1800">
                <a:latin typeface="Roboto Mono"/>
                <a:ea typeface="Roboto Mono"/>
                <a:cs typeface="Roboto Mono"/>
                <a:sym typeface="Roboto Mono"/>
              </a:rPr>
              <a:t>http://localhost:6006</a:t>
            </a:r>
            <a:r>
              <a:rPr lang="en" sz="1800"/>
              <a:t>).</a:t>
            </a:r>
            <a:endParaRPr sz="1800"/>
          </a:p>
        </p:txBody>
      </p:sp>
      <p:sp>
        <p:nvSpPr>
          <p:cNvPr id="1070" name="Google Shape;1070;p117"/>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Visualizing Training: TensorBoard Integration (Setup)</a:t>
            </a:r>
            <a:endParaRPr>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74" name="Shape 1074"/>
        <p:cNvGrpSpPr/>
        <p:nvPr/>
      </p:nvGrpSpPr>
      <p:grpSpPr>
        <a:xfrm>
          <a:off x="0" y="0"/>
          <a:ext cx="0" cy="0"/>
          <a:chOff x="0" y="0"/>
          <a:chExt cx="0" cy="0"/>
        </a:xfrm>
      </p:grpSpPr>
      <p:sp>
        <p:nvSpPr>
          <p:cNvPr id="1075" name="Google Shape;1075;p118"/>
          <p:cNvSpPr txBox="1"/>
          <p:nvPr/>
        </p:nvSpPr>
        <p:spPr>
          <a:xfrm>
            <a:off x="375525" y="14665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Option 1: TensorBoardX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tensorboardX </a:t>
            </a: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SummaryWriter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SummaryWriter(</a:t>
            </a:r>
            <a:r>
              <a:rPr lang="en" sz="1200">
                <a:solidFill>
                  <a:srgbClr val="ADDCFF"/>
                </a:solidFill>
                <a:latin typeface="Roboto Mono"/>
                <a:ea typeface="Roboto Mono"/>
                <a:cs typeface="Roboto Mono"/>
                <a:sym typeface="Roboto Mono"/>
              </a:rPr>
              <a:t>"logs/my_run_1"</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Option 2: TensorFlow writer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tensorflow </a:t>
            </a:r>
            <a:r>
              <a:rPr lang="en" sz="1200">
                <a:solidFill>
                  <a:srgbClr val="FF9492"/>
                </a:solidFill>
                <a:latin typeface="Roboto Mono"/>
                <a:ea typeface="Roboto Mono"/>
                <a:cs typeface="Roboto Mono"/>
                <a:sym typeface="Roboto Mono"/>
              </a:rPr>
              <a:t>as</a:t>
            </a:r>
            <a:r>
              <a:rPr lang="en" sz="1200">
                <a:solidFill>
                  <a:srgbClr val="F0F3F6"/>
                </a:solidFill>
                <a:latin typeface="Roboto Mono"/>
                <a:ea typeface="Roboto Mono"/>
                <a:cs typeface="Roboto Mono"/>
                <a:sym typeface="Roboto Mono"/>
              </a:rPr>
              <a:t> tf</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tf.summary.create_file_writer(</a:t>
            </a:r>
            <a:r>
              <a:rPr lang="en" sz="1200">
                <a:solidFill>
                  <a:srgbClr val="ADDCFF"/>
                </a:solidFill>
                <a:latin typeface="Roboto Mono"/>
                <a:ea typeface="Roboto Mono"/>
                <a:cs typeface="Roboto Mono"/>
                <a:sym typeface="Roboto Mono"/>
              </a:rPr>
              <a:t>"logs/my_run_1"</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Option 3: PyTorch writer (if torch installed)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torch.utils.tensorboard </a:t>
            </a: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SummaryWriter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SummaryWriter(</a:t>
            </a:r>
            <a:r>
              <a:rPr lang="en" sz="1200">
                <a:solidFill>
                  <a:srgbClr val="ADDCFF"/>
                </a:solidFill>
                <a:latin typeface="Roboto Mono"/>
                <a:ea typeface="Roboto Mono"/>
                <a:cs typeface="Roboto Mono"/>
                <a:sym typeface="Roboto Mono"/>
              </a:rPr>
              <a:t>"logs/my_run_1"</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1076" name="Google Shape;1076;p118"/>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latin typeface="Roboto"/>
                <a:ea typeface="Roboto"/>
                <a:cs typeface="Roboto"/>
                <a:sym typeface="Roboto"/>
              </a:rPr>
              <a:t>TensorBoard: Create Summary Writer</a:t>
            </a:r>
            <a:endParaRPr>
              <a:solidFill>
                <a:schemeClr val="lt2"/>
              </a:solidFill>
              <a:latin typeface="Roboto"/>
              <a:ea typeface="Roboto"/>
              <a:cs typeface="Roboto"/>
              <a:sym typeface="Robot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0" name="Shape 1080"/>
        <p:cNvGrpSpPr/>
        <p:nvPr/>
      </p:nvGrpSpPr>
      <p:grpSpPr>
        <a:xfrm>
          <a:off x="0" y="0"/>
          <a:ext cx="0" cy="0"/>
          <a:chOff x="0" y="0"/>
          <a:chExt cx="0" cy="0"/>
        </a:xfrm>
      </p:grpSpPr>
      <p:sp>
        <p:nvSpPr>
          <p:cNvPr id="1081" name="Google Shape;1081;p119"/>
          <p:cNvSpPr txBox="1"/>
          <p:nvPr>
            <p:ph idx="1" type="body"/>
          </p:nvPr>
        </p:nvSpPr>
        <p:spPr>
          <a:xfrm>
            <a:off x="344500" y="886575"/>
            <a:ext cx="8286000" cy="3652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Log metrics, images, etc., from your training loop.</a:t>
            </a:r>
            <a:endParaRPr sz="1800"/>
          </a:p>
          <a:p>
            <a:pPr indent="-342900" lvl="0" marL="457200" rtl="0" algn="l">
              <a:lnSpc>
                <a:spcPct val="115000"/>
              </a:lnSpc>
              <a:spcBef>
                <a:spcPts val="1000"/>
              </a:spcBef>
              <a:spcAft>
                <a:spcPts val="0"/>
              </a:spcAft>
              <a:buSzPts val="1800"/>
              <a:buChar char="●"/>
            </a:pPr>
            <a:r>
              <a:rPr b="1" lang="en" sz="1800"/>
              <a:t>Scalars</a:t>
            </a:r>
            <a:r>
              <a:rPr lang="en" sz="1800"/>
              <a:t> (Loss, Accuracy):</a:t>
            </a:r>
            <a:endParaRPr sz="1800"/>
          </a:p>
          <a:p>
            <a:pPr indent="-342900" lvl="1" marL="914400" rtl="0" algn="l">
              <a:lnSpc>
                <a:spcPct val="115000"/>
              </a:lnSpc>
              <a:spcBef>
                <a:spcPts val="1000"/>
              </a:spcBef>
              <a:spcAft>
                <a:spcPts val="0"/>
              </a:spcAft>
              <a:buSzPts val="1800"/>
              <a:buChar char="○"/>
            </a:pPr>
            <a:r>
              <a:rPr lang="en" sz="1800"/>
              <a:t>Use </a:t>
            </a:r>
            <a:r>
              <a:rPr lang="en" sz="1800">
                <a:latin typeface="Roboto Mono Medium"/>
                <a:ea typeface="Roboto Mono Medium"/>
                <a:cs typeface="Roboto Mono Medium"/>
                <a:sym typeface="Roboto Mono Medium"/>
              </a:rPr>
              <a:t>tf.summary.scalar(...)</a:t>
            </a:r>
            <a:r>
              <a:rPr lang="en" sz="1800"/>
              <a:t> (TF writer, or PyTorch writer)</a:t>
            </a:r>
            <a:endParaRPr sz="1800"/>
          </a:p>
          <a:p>
            <a:pPr indent="-342900" lvl="1" marL="914400" rtl="0" algn="l">
              <a:lnSpc>
                <a:spcPct val="115000"/>
              </a:lnSpc>
              <a:spcBef>
                <a:spcPts val="1000"/>
              </a:spcBef>
              <a:spcAft>
                <a:spcPts val="0"/>
              </a:spcAft>
              <a:buSzPts val="1800"/>
              <a:buChar char="○"/>
            </a:pPr>
            <a:r>
              <a:rPr b="1" lang="en" sz="1800"/>
              <a:t>Crucial</a:t>
            </a:r>
            <a:r>
              <a:rPr lang="en" sz="1800"/>
              <a:t>: Convert JAX arrays to Python scalars using </a:t>
            </a:r>
            <a:r>
              <a:rPr lang="en" sz="1800">
                <a:latin typeface="Roboto Mono Medium"/>
                <a:ea typeface="Roboto Mono Medium"/>
                <a:cs typeface="Roboto Mono Medium"/>
                <a:sym typeface="Roboto Mono Medium"/>
              </a:rPr>
              <a:t>.item()</a:t>
            </a:r>
            <a:r>
              <a:rPr lang="en" sz="1800"/>
              <a:t> before logging.</a:t>
            </a:r>
            <a:endParaRPr sz="1800"/>
          </a:p>
          <a:p>
            <a:pPr indent="-342900" lvl="0" marL="457200" rtl="0" algn="l">
              <a:lnSpc>
                <a:spcPct val="115000"/>
              </a:lnSpc>
              <a:spcBef>
                <a:spcPts val="1000"/>
              </a:spcBef>
              <a:spcAft>
                <a:spcPts val="0"/>
              </a:spcAft>
              <a:buSzPts val="1800"/>
              <a:buChar char="●"/>
            </a:pPr>
            <a:r>
              <a:rPr b="1" lang="en" sz="1800"/>
              <a:t>Images</a:t>
            </a:r>
            <a:r>
              <a:rPr lang="en" sz="1800"/>
              <a:t>: Visualize inputs, predictions, attention maps (</a:t>
            </a:r>
            <a:r>
              <a:rPr lang="en" sz="1800">
                <a:latin typeface="Roboto Mono Medium"/>
                <a:ea typeface="Roboto Mono Medium"/>
                <a:cs typeface="Roboto Mono Medium"/>
                <a:sym typeface="Roboto Mono Medium"/>
              </a:rPr>
              <a:t>writer.add_image(...)</a:t>
            </a:r>
            <a:r>
              <a:rPr lang="en" sz="1800"/>
              <a:t>).</a:t>
            </a:r>
            <a:endParaRPr sz="1800"/>
          </a:p>
          <a:p>
            <a:pPr indent="-342900" lvl="0" marL="457200" rtl="0" algn="l">
              <a:lnSpc>
                <a:spcPct val="115000"/>
              </a:lnSpc>
              <a:spcBef>
                <a:spcPts val="1000"/>
              </a:spcBef>
              <a:spcAft>
                <a:spcPts val="1000"/>
              </a:spcAft>
              <a:buSzPts val="1800"/>
              <a:buChar char="●"/>
            </a:pPr>
            <a:r>
              <a:rPr b="1" lang="en" sz="1800"/>
              <a:t>Profiling</a:t>
            </a:r>
            <a:r>
              <a:rPr lang="en" sz="1800"/>
              <a:t>: JAX profiling (</a:t>
            </a:r>
            <a:r>
              <a:rPr lang="en" sz="1800">
                <a:latin typeface="Roboto Mono Medium"/>
                <a:ea typeface="Roboto Mono Medium"/>
                <a:cs typeface="Roboto Mono Medium"/>
                <a:sym typeface="Roboto Mono Medium"/>
              </a:rPr>
              <a:t>jax.profiler</a:t>
            </a:r>
            <a:r>
              <a:rPr lang="en" sz="1800"/>
              <a:t>) can also output data viewable in TensorBoard for performance analysis.</a:t>
            </a:r>
            <a:endParaRPr sz="1800"/>
          </a:p>
        </p:txBody>
      </p:sp>
      <p:sp>
        <p:nvSpPr>
          <p:cNvPr id="1082" name="Google Shape;1082;p119"/>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Visualizing Training: TensorBoard Integration (Logging)</a:t>
            </a:r>
            <a:endParaRPr>
              <a:latin typeface="Roboto"/>
              <a:ea typeface="Roboto"/>
              <a:cs typeface="Roboto"/>
              <a:sym typeface="Roboto"/>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86" name="Shape 1086"/>
        <p:cNvGrpSpPr/>
        <p:nvPr/>
      </p:nvGrpSpPr>
      <p:grpSpPr>
        <a:xfrm>
          <a:off x="0" y="0"/>
          <a:ext cx="0" cy="0"/>
          <a:chOff x="0" y="0"/>
          <a:chExt cx="0" cy="0"/>
        </a:xfrm>
      </p:grpSpPr>
      <p:sp>
        <p:nvSpPr>
          <p:cNvPr id="1087" name="Google Shape;1087;p120"/>
          <p:cNvSpPr txBox="1"/>
          <p:nvPr/>
        </p:nvSpPr>
        <p:spPr>
          <a:xfrm>
            <a:off x="375525" y="1466525"/>
            <a:ext cx="8352600" cy="258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Inside training loop (epoch = current 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Assume train_loss, val_accuracy are JAX arrays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writer.add_scalar(</a:t>
            </a:r>
            <a:r>
              <a:rPr lang="en" sz="1200">
                <a:solidFill>
                  <a:srgbClr val="ADDCFF"/>
                </a:solidFill>
                <a:latin typeface="Roboto Mono"/>
                <a:ea typeface="Roboto Mono"/>
                <a:cs typeface="Roboto Mono"/>
                <a:sym typeface="Roboto Mono"/>
              </a:rPr>
              <a:t>'Loss/train'</a:t>
            </a:r>
            <a:r>
              <a:rPr lang="en" sz="1200">
                <a:solidFill>
                  <a:srgbClr val="F0F3F6"/>
                </a:solidFill>
                <a:latin typeface="Roboto Mono"/>
                <a:ea typeface="Roboto Mono"/>
                <a:cs typeface="Roboto Mono"/>
                <a:sym typeface="Roboto Mono"/>
              </a:rPr>
              <a:t>, train_loss.item(),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B757"/>
                </a:solidFill>
                <a:latin typeface="Roboto Mono"/>
                <a:ea typeface="Roboto Mono"/>
                <a:cs typeface="Roboto Mono"/>
                <a:sym typeface="Roboto Mono"/>
              </a:rPr>
              <a:t>                  global_step</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epoch)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writer.add_scalar(</a:t>
            </a:r>
            <a:r>
              <a:rPr lang="en" sz="1200">
                <a:solidFill>
                  <a:srgbClr val="ADDCFF"/>
                </a:solidFill>
                <a:latin typeface="Roboto Mono"/>
                <a:ea typeface="Roboto Mono"/>
                <a:cs typeface="Roboto Mono"/>
                <a:sym typeface="Roboto Mono"/>
              </a:rPr>
              <a:t>'Accuracy/validation'</a:t>
            </a:r>
            <a:r>
              <a:rPr lang="en" sz="1200">
                <a:solidFill>
                  <a:srgbClr val="F0F3F6"/>
                </a:solidFill>
                <a:latin typeface="Roboto Mono"/>
                <a:ea typeface="Roboto Mono"/>
                <a:cs typeface="Roboto Mono"/>
                <a:sym typeface="Roboto Mono"/>
              </a:rPr>
              <a:t>, val_accuracy.item(),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B757"/>
                </a:solidFill>
                <a:latin typeface="Roboto Mono"/>
                <a:ea typeface="Roboto Mono"/>
                <a:cs typeface="Roboto Mono"/>
                <a:sym typeface="Roboto Mono"/>
              </a:rPr>
              <a:t>                  global_step</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epoch)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Remember writer.close() when done</a:t>
            </a:r>
            <a:endParaRPr sz="1200">
              <a:solidFill>
                <a:srgbClr val="FF9492"/>
              </a:solidFill>
              <a:latin typeface="Roboto Mono"/>
              <a:ea typeface="Roboto Mono"/>
              <a:cs typeface="Roboto Mono"/>
              <a:sym typeface="Roboto Mono"/>
            </a:endParaRPr>
          </a:p>
        </p:txBody>
      </p:sp>
      <p:sp>
        <p:nvSpPr>
          <p:cNvPr id="1088" name="Google Shape;1088;p120"/>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latin typeface="Roboto"/>
                <a:ea typeface="Roboto"/>
                <a:cs typeface="Roboto"/>
                <a:sym typeface="Roboto"/>
              </a:rPr>
              <a:t>Code Example (Logging Scalars with PyTorch Writer)</a:t>
            </a:r>
            <a:endParaRPr>
              <a:solidFill>
                <a:schemeClr val="lt2"/>
              </a:solidFill>
              <a:latin typeface="Roboto"/>
              <a:ea typeface="Roboto"/>
              <a:cs typeface="Roboto"/>
              <a:sym typeface="Roboto"/>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2" name="Shape 1092"/>
        <p:cNvGrpSpPr/>
        <p:nvPr/>
      </p:nvGrpSpPr>
      <p:grpSpPr>
        <a:xfrm>
          <a:off x="0" y="0"/>
          <a:ext cx="0" cy="0"/>
          <a:chOff x="0" y="0"/>
          <a:chExt cx="0" cy="0"/>
        </a:xfrm>
      </p:grpSpPr>
      <p:pic>
        <p:nvPicPr>
          <p:cNvPr id="1093" name="Google Shape;1093;p121"/>
          <p:cNvPicPr preferRelativeResize="0"/>
          <p:nvPr/>
        </p:nvPicPr>
        <p:blipFill>
          <a:blip r:embed="rId3">
            <a:alphaModFix/>
          </a:blip>
          <a:stretch>
            <a:fillRect/>
          </a:stretch>
        </p:blipFill>
        <p:spPr>
          <a:xfrm>
            <a:off x="0" y="137470"/>
            <a:ext cx="9143999" cy="486856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7" name="Shape 1097"/>
        <p:cNvGrpSpPr/>
        <p:nvPr/>
      </p:nvGrpSpPr>
      <p:grpSpPr>
        <a:xfrm>
          <a:off x="0" y="0"/>
          <a:ext cx="0" cy="0"/>
          <a:chOff x="0" y="0"/>
          <a:chExt cx="0" cy="0"/>
        </a:xfrm>
      </p:grpSpPr>
      <p:sp>
        <p:nvSpPr>
          <p:cNvPr id="1098" name="Google Shape;1098;p122"/>
          <p:cNvSpPr txBox="1"/>
          <p:nvPr>
            <p:ph type="title"/>
          </p:nvPr>
        </p:nvSpPr>
        <p:spPr>
          <a:xfrm>
            <a:off x="962188" y="1896388"/>
            <a:ext cx="7877100" cy="1169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Bridging from PyTorch:</a:t>
            </a:r>
            <a:endParaRPr/>
          </a:p>
          <a:p>
            <a:pPr indent="0" lvl="0" marL="0" rtl="0" algn="l">
              <a:spcBef>
                <a:spcPts val="0"/>
              </a:spcBef>
              <a:spcAft>
                <a:spcPts val="0"/>
              </a:spcAft>
              <a:buNone/>
            </a:pPr>
            <a:r>
              <a:rPr lang="en" sz="2800"/>
              <a:t>Similarities, Key Differences, &amp; Adaptations</a:t>
            </a:r>
            <a:endParaRPr sz="28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2" name="Shape 1102"/>
        <p:cNvGrpSpPr/>
        <p:nvPr/>
      </p:nvGrpSpPr>
      <p:grpSpPr>
        <a:xfrm>
          <a:off x="0" y="0"/>
          <a:ext cx="0" cy="0"/>
          <a:chOff x="0" y="0"/>
          <a:chExt cx="0" cy="0"/>
        </a:xfrm>
      </p:grpSpPr>
      <p:sp>
        <p:nvSpPr>
          <p:cNvPr id="1103" name="Google Shape;1103;p123"/>
          <p:cNvSpPr txBox="1"/>
          <p:nvPr>
            <p:ph idx="1" type="body"/>
          </p:nvPr>
        </p:nvSpPr>
        <p:spPr>
          <a:xfrm>
            <a:off x="344500" y="1115175"/>
            <a:ext cx="8286000" cy="3590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Your PyTorch Toolkit: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print()</a:t>
            </a:r>
            <a:r>
              <a:rPr lang="en" sz="1800"/>
              <a:t> for values</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pdb / breakpoint()</a:t>
            </a:r>
            <a:r>
              <a:rPr lang="en" sz="1800"/>
              <a:t> for interactive steps</a:t>
            </a:r>
            <a:endParaRPr sz="1800"/>
          </a:p>
          <a:p>
            <a:pPr indent="-342900" lvl="0" marL="457200" rtl="0" algn="l">
              <a:lnSpc>
                <a:spcPct val="115000"/>
              </a:lnSpc>
              <a:spcBef>
                <a:spcPts val="1000"/>
              </a:spcBef>
              <a:spcAft>
                <a:spcPts val="0"/>
              </a:spcAft>
              <a:buSzPts val="1800"/>
              <a:buChar char="●"/>
            </a:pPr>
            <a:r>
              <a:rPr lang="en" sz="1800"/>
              <a:t>Manual </a:t>
            </a:r>
            <a:r>
              <a:rPr lang="en" sz="1800">
                <a:latin typeface="Roboto Mono Medium"/>
                <a:ea typeface="Roboto Mono Medium"/>
                <a:cs typeface="Roboto Mono Medium"/>
                <a:sym typeface="Roboto Mono Medium"/>
              </a:rPr>
              <a:t>NaN/Inf</a:t>
            </a:r>
            <a:r>
              <a:rPr lang="en" sz="1800"/>
              <a:t> checks</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print(model)</a:t>
            </a:r>
            <a:r>
              <a:rPr lang="en" sz="1800"/>
              <a:t> for structure</a:t>
            </a:r>
            <a:endParaRPr sz="1800"/>
          </a:p>
          <a:p>
            <a:pPr indent="-342900" lvl="0" marL="457200" rtl="0" algn="l">
              <a:lnSpc>
                <a:spcPct val="115000"/>
              </a:lnSpc>
              <a:spcBef>
                <a:spcPts val="1000"/>
              </a:spcBef>
              <a:spcAft>
                <a:spcPts val="0"/>
              </a:spcAft>
              <a:buSzPts val="1800"/>
              <a:buChar char="●"/>
            </a:pPr>
            <a:r>
              <a:rPr lang="en" sz="1800"/>
              <a:t>TensorBoard</a:t>
            </a:r>
            <a:endParaRPr sz="1800"/>
          </a:p>
          <a:p>
            <a:pPr indent="-342900" lvl="0" marL="457200" rtl="0" algn="l">
              <a:lnSpc>
                <a:spcPct val="115000"/>
              </a:lnSpc>
              <a:spcBef>
                <a:spcPts val="1000"/>
              </a:spcBef>
              <a:spcAft>
                <a:spcPts val="0"/>
              </a:spcAft>
              <a:buSzPts val="1800"/>
              <a:buChar char="●"/>
            </a:pPr>
            <a:r>
              <a:rPr lang="en" sz="1800"/>
              <a:t>Hooks for intermediate values</a:t>
            </a:r>
            <a:endParaRPr sz="1800"/>
          </a:p>
          <a:p>
            <a:pPr indent="-342900" lvl="0" marL="457200" rtl="0" algn="l">
              <a:lnSpc>
                <a:spcPct val="115000"/>
              </a:lnSpc>
              <a:spcBef>
                <a:spcPts val="1000"/>
              </a:spcBef>
              <a:spcAft>
                <a:spcPts val="1000"/>
              </a:spcAft>
              <a:buSzPts val="1800"/>
              <a:buChar char="●"/>
            </a:pPr>
            <a:r>
              <a:rPr lang="en" sz="1800"/>
              <a:t>Profiler</a:t>
            </a:r>
            <a:endParaRPr sz="1800"/>
          </a:p>
        </p:txBody>
      </p:sp>
      <p:sp>
        <p:nvSpPr>
          <p:cNvPr id="1104" name="Google Shape;1104;p123"/>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Mapping Your PyTorch Skills to JAX/NNX</a:t>
            </a:r>
            <a:endParaRPr>
              <a:latin typeface="Roboto"/>
              <a:ea typeface="Roboto"/>
              <a:cs typeface="Roboto"/>
              <a:sym typeface="Roboto"/>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sp>
        <p:nvSpPr>
          <p:cNvPr id="1109" name="Google Shape;1109;p124"/>
          <p:cNvSpPr txBox="1"/>
          <p:nvPr>
            <p:ph idx="1" type="body"/>
          </p:nvPr>
        </p:nvSpPr>
        <p:spPr>
          <a:xfrm>
            <a:off x="344500" y="886575"/>
            <a:ext cx="8409000" cy="4098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JAX/Flax NNX Analogues:</a:t>
            </a:r>
            <a:endParaRPr sz="1800"/>
          </a:p>
          <a:p>
            <a:pPr indent="-342900" lvl="0" marL="457200" rtl="0" algn="l">
              <a:lnSpc>
                <a:spcPct val="115000"/>
              </a:lnSpc>
              <a:spcBef>
                <a:spcPts val="1000"/>
              </a:spcBef>
              <a:spcAft>
                <a:spcPts val="0"/>
              </a:spcAft>
              <a:buSzPts val="1800"/>
              <a:buChar char="●"/>
            </a:pPr>
            <a:r>
              <a:rPr b="1" lang="en" sz="1800"/>
              <a:t>Value Inspection</a:t>
            </a:r>
            <a:r>
              <a:rPr lang="en" sz="1800"/>
              <a:t>: </a:t>
            </a:r>
            <a:r>
              <a:rPr lang="en" sz="1800">
                <a:latin typeface="Roboto Mono Medium"/>
                <a:ea typeface="Roboto Mono Medium"/>
                <a:cs typeface="Roboto Mono Medium"/>
                <a:sym typeface="Roboto Mono Medium"/>
              </a:rPr>
              <a:t>jax.debug.print()</a:t>
            </a:r>
            <a:r>
              <a:rPr lang="en" sz="1800"/>
              <a:t> (in JIT), </a:t>
            </a:r>
            <a:r>
              <a:rPr lang="en" sz="1800">
                <a:latin typeface="Roboto Mono Medium"/>
                <a:ea typeface="Roboto Mono Medium"/>
                <a:cs typeface="Roboto Mono Medium"/>
                <a:sym typeface="Roboto Mono Medium"/>
              </a:rPr>
              <a:t>print()</a:t>
            </a:r>
            <a:r>
              <a:rPr lang="en" sz="1800"/>
              <a:t> (if using </a:t>
            </a:r>
            <a:r>
              <a:rPr lang="en" sz="1800">
                <a:latin typeface="Roboto Mono Medium"/>
                <a:ea typeface="Roboto Mono Medium"/>
                <a:cs typeface="Roboto Mono Medium"/>
                <a:sym typeface="Roboto Mono Medium"/>
              </a:rPr>
              <a:t>jax.disable_jit</a:t>
            </a:r>
            <a:r>
              <a:rPr lang="en" sz="1800"/>
              <a:t>)</a:t>
            </a:r>
            <a:endParaRPr sz="1800"/>
          </a:p>
          <a:p>
            <a:pPr indent="-342900" lvl="0" marL="457200" rtl="0" algn="l">
              <a:lnSpc>
                <a:spcPct val="115000"/>
              </a:lnSpc>
              <a:spcBef>
                <a:spcPts val="1000"/>
              </a:spcBef>
              <a:spcAft>
                <a:spcPts val="0"/>
              </a:spcAft>
              <a:buSzPts val="1800"/>
              <a:buChar char="●"/>
            </a:pPr>
            <a:r>
              <a:rPr b="1" lang="en" sz="1800"/>
              <a:t>Interactive Debugging</a:t>
            </a:r>
            <a:r>
              <a:rPr lang="en" sz="1800"/>
              <a:t>: </a:t>
            </a:r>
            <a:r>
              <a:rPr lang="en" sz="1800">
                <a:latin typeface="Roboto Mono Medium"/>
                <a:ea typeface="Roboto Mono Medium"/>
                <a:cs typeface="Roboto Mono Medium"/>
                <a:sym typeface="Roboto Mono Medium"/>
              </a:rPr>
              <a:t>jax.debug.breakpoint</a:t>
            </a:r>
            <a:r>
              <a:rPr lang="en" sz="1800"/>
              <a:t> (in JIT), </a:t>
            </a:r>
            <a:r>
              <a:rPr lang="en" sz="1800">
                <a:latin typeface="Roboto Mono Medium"/>
                <a:ea typeface="Roboto Mono Medium"/>
                <a:cs typeface="Roboto Mono Medium"/>
                <a:sym typeface="Roboto Mono Medium"/>
              </a:rPr>
              <a:t>pdb</a:t>
            </a:r>
            <a:r>
              <a:rPr lang="en" sz="1800"/>
              <a:t> or IDE (if using </a:t>
            </a:r>
            <a:r>
              <a:rPr lang="en" sz="1800">
                <a:latin typeface="Roboto Mono Medium"/>
                <a:ea typeface="Roboto Mono Medium"/>
                <a:cs typeface="Roboto Mono Medium"/>
                <a:sym typeface="Roboto Mono Medium"/>
              </a:rPr>
              <a:t>jax.disable_jit</a:t>
            </a:r>
            <a:r>
              <a:rPr lang="en" sz="1800"/>
              <a: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NaN/Inf</a:t>
            </a:r>
            <a:r>
              <a:rPr lang="en" sz="1800"/>
              <a:t> </a:t>
            </a:r>
            <a:r>
              <a:rPr b="1" lang="en" sz="1800"/>
              <a:t>Checks</a:t>
            </a:r>
            <a:r>
              <a:rPr lang="en" sz="1800"/>
              <a:t>: </a:t>
            </a:r>
            <a:r>
              <a:rPr lang="en" sz="1800">
                <a:latin typeface="Roboto Mono Medium"/>
                <a:ea typeface="Roboto Mono Medium"/>
                <a:cs typeface="Roboto Mono Medium"/>
                <a:sym typeface="Roboto Mono Medium"/>
              </a:rPr>
              <a:t>chex.assert_tree_all_finite</a:t>
            </a:r>
            <a:r>
              <a:rPr lang="en" sz="1800"/>
              <a:t> (with </a:t>
            </a:r>
            <a:r>
              <a:rPr lang="en" sz="1800">
                <a:latin typeface="Roboto Mono Medium"/>
                <a:ea typeface="Roboto Mono Medium"/>
                <a:cs typeface="Roboto Mono Medium"/>
                <a:sym typeface="Roboto Mono Medium"/>
              </a:rPr>
              <a:t>chex.chexify</a:t>
            </a:r>
            <a:r>
              <a:rPr lang="en" sz="1800"/>
              <a:t>)</a:t>
            </a:r>
            <a:endParaRPr sz="1800"/>
          </a:p>
          <a:p>
            <a:pPr indent="-342900" lvl="0" marL="457200" rtl="0" algn="l">
              <a:lnSpc>
                <a:spcPct val="115000"/>
              </a:lnSpc>
              <a:spcBef>
                <a:spcPts val="1000"/>
              </a:spcBef>
              <a:spcAft>
                <a:spcPts val="0"/>
              </a:spcAft>
              <a:buSzPts val="1800"/>
              <a:buChar char="●"/>
            </a:pPr>
            <a:r>
              <a:rPr b="1" lang="en" sz="1800"/>
              <a:t>Structure Inspection</a:t>
            </a:r>
            <a:r>
              <a:rPr lang="en" sz="1800"/>
              <a:t>: </a:t>
            </a:r>
            <a:r>
              <a:rPr lang="en" sz="1800">
                <a:latin typeface="Roboto Mono Medium"/>
                <a:ea typeface="Roboto Mono Medium"/>
                <a:cs typeface="Roboto Mono Medium"/>
                <a:sym typeface="Roboto Mono Medium"/>
              </a:rPr>
              <a:t>nnx.display(model)</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Char char="●"/>
            </a:pPr>
            <a:r>
              <a:rPr b="1" lang="en" sz="1800"/>
              <a:t>Monitoring</a:t>
            </a:r>
            <a:r>
              <a:rPr lang="en" sz="1800"/>
              <a:t>: TensorBoard (similar setup/usage)</a:t>
            </a:r>
            <a:endParaRPr sz="1800"/>
          </a:p>
          <a:p>
            <a:pPr indent="-342900" lvl="0" marL="457200" rtl="0" algn="l">
              <a:lnSpc>
                <a:spcPct val="115000"/>
              </a:lnSpc>
              <a:spcBef>
                <a:spcPts val="1000"/>
              </a:spcBef>
              <a:spcAft>
                <a:spcPts val="1000"/>
              </a:spcAft>
              <a:buSzPts val="1800"/>
              <a:buChar char="●"/>
            </a:pPr>
            <a:r>
              <a:rPr b="1" lang="en" sz="1800"/>
              <a:t>Assertions</a:t>
            </a:r>
            <a:r>
              <a:rPr lang="en" sz="1800"/>
              <a:t>: Chex (</a:t>
            </a:r>
            <a:r>
              <a:rPr lang="en" sz="1800">
                <a:latin typeface="Roboto Mono Medium"/>
                <a:ea typeface="Roboto Mono Medium"/>
                <a:cs typeface="Roboto Mono Medium"/>
                <a:sym typeface="Roboto Mono Medium"/>
              </a:rPr>
              <a:t>assert_shape</a:t>
            </a:r>
            <a:r>
              <a:rPr lang="en" sz="1800"/>
              <a:t>, etc.)</a:t>
            </a:r>
            <a:endParaRPr sz="1800"/>
          </a:p>
        </p:txBody>
      </p:sp>
      <p:sp>
        <p:nvSpPr>
          <p:cNvPr id="1110" name="Google Shape;1110;p124"/>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Mapping Your PyTorch Skills to JAX/NNX</a:t>
            </a:r>
            <a:endParaRPr>
              <a:latin typeface="Roboto"/>
              <a:ea typeface="Roboto"/>
              <a:cs typeface="Roboto"/>
              <a:sym typeface="Roboto"/>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4" name="Shape 1114"/>
        <p:cNvGrpSpPr/>
        <p:nvPr/>
      </p:nvGrpSpPr>
      <p:grpSpPr>
        <a:xfrm>
          <a:off x="0" y="0"/>
          <a:ext cx="0" cy="0"/>
          <a:chOff x="0" y="0"/>
          <a:chExt cx="0" cy="0"/>
        </a:xfrm>
      </p:grpSpPr>
      <p:sp>
        <p:nvSpPr>
          <p:cNvPr id="1115" name="Google Shape;1115;p125"/>
          <p:cNvSpPr txBox="1"/>
          <p:nvPr>
            <p:ph idx="1" type="body"/>
          </p:nvPr>
        </p:nvSpPr>
        <p:spPr>
          <a:xfrm>
            <a:off x="344500" y="1419975"/>
            <a:ext cx="8286000" cy="199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JIT is King: The biggest change. Debugging often means choosing:</a:t>
            </a:r>
            <a:endParaRPr sz="1800"/>
          </a:p>
          <a:p>
            <a:pPr indent="-342900" lvl="1" marL="914400" rtl="0" algn="l">
              <a:lnSpc>
                <a:spcPct val="115000"/>
              </a:lnSpc>
              <a:spcBef>
                <a:spcPts val="1000"/>
              </a:spcBef>
              <a:spcAft>
                <a:spcPts val="0"/>
              </a:spcAft>
              <a:buSzPts val="1800"/>
              <a:buChar char="○"/>
            </a:pPr>
            <a:r>
              <a:rPr lang="en" sz="1800"/>
              <a:t>Use JAX-specific tools (</a:t>
            </a:r>
            <a:r>
              <a:rPr lang="en" sz="1800">
                <a:latin typeface="Roboto Mono Medium"/>
                <a:ea typeface="Roboto Mono Medium"/>
                <a:cs typeface="Roboto Mono Medium"/>
                <a:sym typeface="Roboto Mono Medium"/>
              </a:rPr>
              <a:t>jax.debug.*</a:t>
            </a:r>
            <a:r>
              <a:rPr lang="en" sz="1800"/>
              <a:t>, Chex + </a:t>
            </a:r>
            <a:r>
              <a:rPr lang="en" sz="1800">
                <a:latin typeface="Roboto Mono Medium"/>
                <a:ea typeface="Roboto Mono Medium"/>
                <a:cs typeface="Roboto Mono Medium"/>
                <a:sym typeface="Roboto Mono Medium"/>
              </a:rPr>
              <a:t>chex.chexify</a:t>
            </a:r>
            <a:r>
              <a:rPr lang="en" sz="1800"/>
              <a:t>) to work within JIT.</a:t>
            </a:r>
            <a:endParaRPr sz="1800"/>
          </a:p>
          <a:p>
            <a:pPr indent="-342900" lvl="1" marL="914400" rtl="0" algn="l">
              <a:lnSpc>
                <a:spcPct val="115000"/>
              </a:lnSpc>
              <a:spcBef>
                <a:spcPts val="1000"/>
              </a:spcBef>
              <a:spcAft>
                <a:spcPts val="1000"/>
              </a:spcAft>
              <a:buSzPts val="1800"/>
              <a:buChar char="○"/>
            </a:pPr>
            <a:r>
              <a:rPr lang="en" sz="1800"/>
              <a:t>Temporarily disable JIT (</a:t>
            </a:r>
            <a:r>
              <a:rPr lang="en" sz="1800">
                <a:latin typeface="Roboto Mono Medium"/>
                <a:ea typeface="Roboto Mono Medium"/>
                <a:cs typeface="Roboto Mono Medium"/>
                <a:sym typeface="Roboto Mono Medium"/>
              </a:rPr>
              <a:t>jax.disable_jit</a:t>
            </a:r>
            <a:r>
              <a:rPr lang="en" sz="1800"/>
              <a:t>) to use standard tools, sacrificing performance.</a:t>
            </a:r>
            <a:endParaRPr sz="1800"/>
          </a:p>
        </p:txBody>
      </p:sp>
      <p:sp>
        <p:nvSpPr>
          <p:cNvPr id="1116" name="Google Shape;1116;p125"/>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Key Differences &amp; Necessary Adaptations</a:t>
            </a:r>
            <a:endParaRPr>
              <a:latin typeface="Roboto"/>
              <a:ea typeface="Roboto"/>
              <a:cs typeface="Roboto"/>
              <a:sym typeface="Roboto"/>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0" name="Shape 1120"/>
        <p:cNvGrpSpPr/>
        <p:nvPr/>
      </p:nvGrpSpPr>
      <p:grpSpPr>
        <a:xfrm>
          <a:off x="0" y="0"/>
          <a:ext cx="0" cy="0"/>
          <a:chOff x="0" y="0"/>
          <a:chExt cx="0" cy="0"/>
        </a:xfrm>
      </p:grpSpPr>
      <p:sp>
        <p:nvSpPr>
          <p:cNvPr id="1121" name="Google Shape;1121;p126"/>
          <p:cNvSpPr txBox="1"/>
          <p:nvPr>
            <p:ph idx="1" type="body"/>
          </p:nvPr>
        </p:nvSpPr>
        <p:spPr>
          <a:xfrm>
            <a:off x="344500" y="1267575"/>
            <a:ext cx="8286000" cy="2758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Hooks vs. Functional Style: PyTorch uses hooks heavily. JAX/NNX leans towards:</a:t>
            </a:r>
            <a:endParaRPr sz="1800"/>
          </a:p>
          <a:p>
            <a:pPr indent="-342900" lvl="1" marL="914400" rtl="0" algn="l">
              <a:lnSpc>
                <a:spcPct val="115000"/>
              </a:lnSpc>
              <a:spcBef>
                <a:spcPts val="1000"/>
              </a:spcBef>
              <a:spcAft>
                <a:spcPts val="0"/>
              </a:spcAft>
              <a:buSzPts val="1800"/>
              <a:buChar char="○"/>
            </a:pPr>
            <a:r>
              <a:rPr lang="en" sz="1800"/>
              <a:t>Returning intermediate values explicitly from functions (e.g., using </a:t>
            </a:r>
            <a:r>
              <a:rPr lang="en" sz="1800">
                <a:latin typeface="Roboto Mono Medium"/>
                <a:ea typeface="Roboto Mono Medium"/>
                <a:cs typeface="Roboto Mono Medium"/>
                <a:sym typeface="Roboto Mono Medium"/>
              </a:rPr>
              <a:t>has_aux=True</a:t>
            </a:r>
            <a:r>
              <a:rPr lang="en" sz="1800"/>
              <a:t> in </a:t>
            </a:r>
            <a:r>
              <a:rPr lang="en" sz="1800">
                <a:latin typeface="Roboto Mono Medium"/>
                <a:ea typeface="Roboto Mono Medium"/>
                <a:cs typeface="Roboto Mono Medium"/>
                <a:sym typeface="Roboto Mono Medium"/>
              </a:rPr>
              <a:t>jax.grad</a:t>
            </a:r>
            <a:r>
              <a:rPr lang="en" sz="1800"/>
              <a:t>).</a:t>
            </a:r>
            <a:endParaRPr sz="1800"/>
          </a:p>
          <a:p>
            <a:pPr indent="-342900" lvl="1" marL="914400" rtl="0" algn="l">
              <a:lnSpc>
                <a:spcPct val="115000"/>
              </a:lnSpc>
              <a:spcBef>
                <a:spcPts val="1000"/>
              </a:spcBef>
              <a:spcAft>
                <a:spcPts val="0"/>
              </a:spcAft>
              <a:buSzPts val="1800"/>
              <a:buChar char="○"/>
            </a:pPr>
            <a:r>
              <a:rPr lang="en" sz="1800"/>
              <a:t>Using </a:t>
            </a:r>
            <a:r>
              <a:rPr lang="en" sz="1800">
                <a:latin typeface="Roboto Mono Medium"/>
                <a:ea typeface="Roboto Mono Medium"/>
                <a:cs typeface="Roboto Mono Medium"/>
                <a:sym typeface="Roboto Mono Medium"/>
              </a:rPr>
              <a:t>jax.debug.callback</a:t>
            </a:r>
            <a:r>
              <a:rPr lang="en" sz="1800"/>
              <a:t> for more complex host interactions.</a:t>
            </a:r>
            <a:endParaRPr sz="1800"/>
          </a:p>
          <a:p>
            <a:pPr indent="-342900" lvl="1" marL="914400" rtl="0" algn="l">
              <a:lnSpc>
                <a:spcPct val="115000"/>
              </a:lnSpc>
              <a:spcBef>
                <a:spcPts val="1000"/>
              </a:spcBef>
              <a:spcAft>
                <a:spcPts val="1000"/>
              </a:spcAft>
              <a:buSzPts val="1800"/>
              <a:buChar char="○"/>
            </a:pPr>
            <a:r>
              <a:rPr lang="en" sz="1800"/>
              <a:t>Transforming functions (like gradient transforms) instead of in-place modification.</a:t>
            </a:r>
            <a:endParaRPr sz="1800"/>
          </a:p>
        </p:txBody>
      </p:sp>
      <p:sp>
        <p:nvSpPr>
          <p:cNvPr id="1122" name="Google Shape;1122;p126"/>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Key Differences &amp; Necessary Adaptations</a:t>
            </a:r>
            <a:endParaRPr>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15" name="Shape 915"/>
        <p:cNvGrpSpPr/>
        <p:nvPr/>
      </p:nvGrpSpPr>
      <p:grpSpPr>
        <a:xfrm>
          <a:off x="0" y="0"/>
          <a:ext cx="0" cy="0"/>
          <a:chOff x="0" y="0"/>
          <a:chExt cx="0" cy="0"/>
        </a:xfrm>
      </p:grpSpPr>
      <p:sp>
        <p:nvSpPr>
          <p:cNvPr id="916" name="Google Shape;916;p91"/>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compute_intermediate</a:t>
            </a:r>
            <a:r>
              <a:rPr lang="en" sz="1200">
                <a:solidFill>
                  <a:srgbClr val="F0F3F6"/>
                </a:solidFill>
                <a:latin typeface="Roboto Mono"/>
                <a:ea typeface="Roboto Mono"/>
                <a:cs typeface="Roboto Mono"/>
                <a:sym typeface="Roboto Mono"/>
              </a:rPr>
              <a:t>(x):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x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"Standard print (tracer):"</a:t>
            </a:r>
            <a:r>
              <a:rPr lang="en" sz="1200">
                <a:solidFill>
                  <a:srgbClr val="F0F3F6"/>
                </a:solidFill>
                <a:latin typeface="Roboto Mono"/>
                <a:ea typeface="Roboto Mono"/>
                <a:cs typeface="Roboto Mono"/>
                <a:sym typeface="Roboto Mono"/>
              </a:rPr>
              <a:t>, y)   </a:t>
            </a:r>
            <a:r>
              <a:rPr lang="en" sz="1200">
                <a:solidFill>
                  <a:srgbClr val="BDC4CC"/>
                </a:solidFill>
                <a:latin typeface="Roboto Mono"/>
                <a:ea typeface="Roboto Mono"/>
                <a:cs typeface="Roboto Mono"/>
                <a:sym typeface="Roboto Mono"/>
              </a:rPr>
              <a:t># Sees tracers during compilation</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Sees runtime values</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jax.debug.print(</a:t>
            </a:r>
            <a:r>
              <a:rPr lang="en" sz="1200">
                <a:solidFill>
                  <a:srgbClr val="ADDCFF"/>
                </a:solidFill>
                <a:latin typeface="Roboto Mono"/>
                <a:ea typeface="Roboto Mono"/>
                <a:cs typeface="Roboto Mono"/>
                <a:sym typeface="Roboto Mono"/>
              </a:rPr>
              <a:t>"jax.debug.print (runtime value): </a:t>
            </a:r>
            <a:r>
              <a:rPr lang="en" sz="1200">
                <a:solidFill>
                  <a:srgbClr val="FF9492"/>
                </a:solidFill>
                <a:latin typeface="Roboto Mono"/>
                <a:ea typeface="Roboto Mono"/>
                <a:cs typeface="Roboto Mono"/>
                <a:sym typeface="Roboto Mono"/>
              </a:rPr>
              <a:t>{y}</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FFB757"/>
                </a:solidFill>
                <a:latin typeface="Roboto Mono"/>
                <a:ea typeface="Roboto Mono"/>
                <a:cs typeface="Roboto Mono"/>
                <a:sym typeface="Roboto Mono"/>
              </a:rPr>
              <a:t>y</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y, ordered=True)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z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z</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compute_intermediate(jnp.array(</a:t>
            </a:r>
            <a:r>
              <a:rPr lang="en" sz="1200">
                <a:solidFill>
                  <a:srgbClr val="91CBFF"/>
                </a:solidFill>
                <a:latin typeface="Roboto Mono"/>
                <a:ea typeface="Roboto Mono"/>
                <a:cs typeface="Roboto Mono"/>
                <a:sym typeface="Roboto Mono"/>
              </a:rPr>
              <a:t>5.0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Output: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Standard print (tracer): Traced&lt;ShapedArray(float32)...&gt;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jax.debug.print (runtime value): 10.0</a:t>
            </a:r>
            <a:endParaRPr sz="1200">
              <a:solidFill>
                <a:srgbClr val="FF9492"/>
              </a:solidFill>
              <a:latin typeface="Roboto Mono"/>
              <a:ea typeface="Roboto Mono"/>
              <a:cs typeface="Roboto Mono"/>
              <a:sym typeface="Roboto Mono"/>
            </a:endParaRPr>
          </a:p>
        </p:txBody>
      </p:sp>
      <p:sp>
        <p:nvSpPr>
          <p:cNvPr id="917" name="Google Shape;917;p91"/>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a:t>
            </a:r>
            <a:r>
              <a:rPr lang="en">
                <a:solidFill>
                  <a:schemeClr val="lt2"/>
                </a:solidFill>
                <a:latin typeface="Roboto Mono Medium"/>
                <a:ea typeface="Roboto Mono Medium"/>
                <a:cs typeface="Roboto Mono Medium"/>
                <a:sym typeface="Roboto Mono Medium"/>
              </a:rPr>
              <a:t>printf</a:t>
            </a:r>
            <a:r>
              <a:rPr lang="en">
                <a:solidFill>
                  <a:schemeClr val="lt2"/>
                </a:solidFill>
              </a:rPr>
              <a:t> Debugging" in JAX: </a:t>
            </a:r>
            <a:r>
              <a:rPr lang="en">
                <a:solidFill>
                  <a:schemeClr val="lt2"/>
                </a:solidFill>
                <a:latin typeface="Roboto Mono Medium"/>
                <a:ea typeface="Roboto Mono Medium"/>
                <a:cs typeface="Roboto Mono Medium"/>
                <a:sym typeface="Roboto Mono Medium"/>
              </a:rPr>
              <a:t>jax.debug.print()</a:t>
            </a:r>
            <a:endParaRPr>
              <a:solidFill>
                <a:schemeClr val="lt2"/>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6" name="Shape 1126"/>
        <p:cNvGrpSpPr/>
        <p:nvPr/>
      </p:nvGrpSpPr>
      <p:grpSpPr>
        <a:xfrm>
          <a:off x="0" y="0"/>
          <a:ext cx="0" cy="0"/>
          <a:chOff x="0" y="0"/>
          <a:chExt cx="0" cy="0"/>
        </a:xfrm>
      </p:grpSpPr>
      <p:sp>
        <p:nvSpPr>
          <p:cNvPr id="1127" name="Google Shape;1127;p127"/>
          <p:cNvSpPr txBox="1"/>
          <p:nvPr>
            <p:ph idx="1" type="body"/>
          </p:nvPr>
        </p:nvSpPr>
        <p:spPr>
          <a:xfrm>
            <a:off x="344500" y="1267575"/>
            <a:ext cx="8286000" cy="2183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State Management:</a:t>
            </a:r>
            <a:r>
              <a:rPr lang="en" sz="1800"/>
              <a:t> NNX uses explicit state. Optimizer updates are now more functional (</a:t>
            </a:r>
            <a:r>
              <a:rPr lang="en" sz="1800">
                <a:latin typeface="Roboto Mono Medium"/>
                <a:ea typeface="Roboto Mono Medium"/>
                <a:cs typeface="Roboto Mono Medium"/>
                <a:sym typeface="Roboto Mono Medium"/>
              </a:rPr>
              <a:t>optimizer.update(model, grads)</a:t>
            </a:r>
            <a:r>
              <a:rPr lang="en" sz="1800"/>
              <a:t>), making data flow clearer and easier to debug.</a:t>
            </a:r>
            <a:endParaRPr sz="1800"/>
          </a:p>
          <a:p>
            <a:pPr indent="-342900" lvl="0" marL="457200" rtl="0" algn="l">
              <a:lnSpc>
                <a:spcPct val="115000"/>
              </a:lnSpc>
              <a:spcBef>
                <a:spcPts val="1000"/>
              </a:spcBef>
              <a:spcAft>
                <a:spcPts val="1000"/>
              </a:spcAft>
              <a:buSzPts val="1800"/>
              <a:buChar char="●"/>
            </a:pPr>
            <a:r>
              <a:rPr b="1" lang="en" sz="1800"/>
              <a:t>Error Messages</a:t>
            </a:r>
            <a:r>
              <a:rPr lang="en" sz="1800"/>
              <a:t>: JIT compilation can sometimes obscure error origins. Using </a:t>
            </a:r>
            <a:r>
              <a:rPr lang="en" sz="1800">
                <a:latin typeface="Roboto Mono Medium"/>
                <a:ea typeface="Roboto Mono Medium"/>
                <a:cs typeface="Roboto Mono Medium"/>
                <a:sym typeface="Roboto Mono Medium"/>
              </a:rPr>
              <a:t>jax_debug_nans</a:t>
            </a:r>
            <a:r>
              <a:rPr lang="en" sz="1800"/>
              <a:t>, Chex, or </a:t>
            </a:r>
            <a:r>
              <a:rPr lang="en" sz="1800">
                <a:latin typeface="Roboto Mono Medium"/>
                <a:ea typeface="Roboto Mono Medium"/>
                <a:cs typeface="Roboto Mono Medium"/>
                <a:sym typeface="Roboto Mono Medium"/>
              </a:rPr>
              <a:t>jax.disable_jit</a:t>
            </a:r>
            <a:r>
              <a:rPr lang="en" sz="1800"/>
              <a:t> helps pinpoint issues more accurately.</a:t>
            </a:r>
            <a:endParaRPr sz="1800"/>
          </a:p>
        </p:txBody>
      </p:sp>
      <p:sp>
        <p:nvSpPr>
          <p:cNvPr id="1128" name="Google Shape;1128;p127"/>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Key Differences &amp; Necessary Adaptations</a:t>
            </a:r>
            <a:endParaRPr>
              <a:latin typeface="Roboto"/>
              <a:ea typeface="Roboto"/>
              <a:cs typeface="Roboto"/>
              <a:sym typeface="Roboto"/>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2" name="Shape 1132"/>
        <p:cNvGrpSpPr/>
        <p:nvPr/>
      </p:nvGrpSpPr>
      <p:grpSpPr>
        <a:xfrm>
          <a:off x="0" y="0"/>
          <a:ext cx="0" cy="0"/>
          <a:chOff x="0" y="0"/>
          <a:chExt cx="0" cy="0"/>
        </a:xfrm>
      </p:grpSpPr>
      <p:sp>
        <p:nvSpPr>
          <p:cNvPr id="1133" name="Google Shape;1133;p128"/>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Recommended Debugging Workflow</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7" name="Shape 1137"/>
        <p:cNvGrpSpPr/>
        <p:nvPr/>
      </p:nvGrpSpPr>
      <p:grpSpPr>
        <a:xfrm>
          <a:off x="0" y="0"/>
          <a:ext cx="0" cy="0"/>
          <a:chOff x="0" y="0"/>
          <a:chExt cx="0" cy="0"/>
        </a:xfrm>
      </p:grpSpPr>
      <p:sp>
        <p:nvSpPr>
          <p:cNvPr id="1138" name="Google Shape;1138;p129"/>
          <p:cNvSpPr txBox="1"/>
          <p:nvPr>
            <p:ph idx="1" type="body"/>
          </p:nvPr>
        </p:nvSpPr>
        <p:spPr>
          <a:xfrm>
            <a:off x="344500" y="1267575"/>
            <a:ext cx="8286000" cy="1802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Static Checks First:</a:t>
            </a:r>
            <a:endParaRPr sz="1800"/>
          </a:p>
          <a:p>
            <a:pPr indent="-342900" lvl="0" marL="457200" rtl="0" algn="l">
              <a:lnSpc>
                <a:spcPct val="115000"/>
              </a:lnSpc>
              <a:spcBef>
                <a:spcPts val="1000"/>
              </a:spcBef>
              <a:spcAft>
                <a:spcPts val="0"/>
              </a:spcAft>
              <a:buSzPts val="1800"/>
              <a:buChar char="●"/>
            </a:pPr>
            <a:r>
              <a:rPr lang="en" sz="1800"/>
              <a:t>Use </a:t>
            </a:r>
            <a:r>
              <a:rPr lang="en" sz="1800">
                <a:latin typeface="Roboto Mono Medium"/>
                <a:ea typeface="Roboto Mono Medium"/>
                <a:cs typeface="Roboto Mono Medium"/>
                <a:sym typeface="Roboto Mono Medium"/>
              </a:rPr>
              <a:t>nnx.display()</a:t>
            </a:r>
            <a:r>
              <a:rPr lang="en" sz="1800"/>
              <a:t> to verify model/optimizer structure and initial state.</a:t>
            </a:r>
            <a:endParaRPr sz="1800"/>
          </a:p>
          <a:p>
            <a:pPr indent="-342900" lvl="0" marL="457200" rtl="0" algn="l">
              <a:lnSpc>
                <a:spcPct val="115000"/>
              </a:lnSpc>
              <a:spcBef>
                <a:spcPts val="1000"/>
              </a:spcBef>
              <a:spcAft>
                <a:spcPts val="0"/>
              </a:spcAft>
              <a:buSzPts val="1800"/>
              <a:buChar char="●"/>
            </a:pPr>
            <a:r>
              <a:rPr lang="en" sz="1800"/>
              <a:t>Add Chex static assertions (</a:t>
            </a:r>
            <a:r>
              <a:rPr lang="en" sz="1800">
                <a:latin typeface="Roboto Mono Medium"/>
                <a:ea typeface="Roboto Mono Medium"/>
                <a:cs typeface="Roboto Mono Medium"/>
                <a:sym typeface="Roboto Mono Medium"/>
              </a:rPr>
              <a:t>assert_shape, assert_type</a:t>
            </a:r>
            <a:r>
              <a:rPr lang="en" sz="1800"/>
              <a:t>) liberally.</a:t>
            </a:r>
            <a:endParaRPr sz="1800"/>
          </a:p>
          <a:p>
            <a:pPr indent="-342900" lvl="0" marL="457200" rtl="0" algn="l">
              <a:lnSpc>
                <a:spcPct val="115000"/>
              </a:lnSpc>
              <a:spcBef>
                <a:spcPts val="1000"/>
              </a:spcBef>
              <a:spcAft>
                <a:spcPts val="1000"/>
              </a:spcAft>
              <a:buSzPts val="1800"/>
              <a:buChar char="●"/>
            </a:pPr>
            <a:r>
              <a:rPr lang="en" sz="1800"/>
              <a:t>Manually check input/output shapes outside JIT.</a:t>
            </a:r>
            <a:endParaRPr sz="1800"/>
          </a:p>
        </p:txBody>
      </p:sp>
      <p:sp>
        <p:nvSpPr>
          <p:cNvPr id="1139" name="Google Shape;1139;p129"/>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3" name="Shape 1143"/>
        <p:cNvGrpSpPr/>
        <p:nvPr/>
      </p:nvGrpSpPr>
      <p:grpSpPr>
        <a:xfrm>
          <a:off x="0" y="0"/>
          <a:ext cx="0" cy="0"/>
          <a:chOff x="0" y="0"/>
          <a:chExt cx="0" cy="0"/>
        </a:xfrm>
      </p:grpSpPr>
      <p:sp>
        <p:nvSpPr>
          <p:cNvPr id="1144" name="Google Shape;1144;p130"/>
          <p:cNvSpPr txBox="1"/>
          <p:nvPr>
            <p:ph idx="1" type="body"/>
          </p:nvPr>
        </p:nvSpPr>
        <p:spPr>
          <a:xfrm>
            <a:off x="344500" y="1267575"/>
            <a:ext cx="8286000" cy="2121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Runtime Issues within JIT: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NaN/Inf</a:t>
            </a:r>
            <a:r>
              <a:rPr lang="en" sz="1800"/>
              <a:t>? Use </a:t>
            </a:r>
            <a:r>
              <a:rPr lang="en" sz="1800">
                <a:latin typeface="Roboto Mono Medium"/>
                <a:ea typeface="Roboto Mono Medium"/>
                <a:cs typeface="Roboto Mono Medium"/>
                <a:sym typeface="Roboto Mono Medium"/>
              </a:rPr>
              <a:t>chex.assert_tree_all_finite(model) + @chex.chexify, </a:t>
            </a:r>
            <a:r>
              <a:rPr lang="en" sz="1800"/>
              <a:t>or enable </a:t>
            </a:r>
            <a:r>
              <a:rPr lang="en" sz="1800">
                <a:latin typeface="Roboto Mono Medium"/>
                <a:ea typeface="Roboto Mono Medium"/>
                <a:cs typeface="Roboto Mono Medium"/>
                <a:sym typeface="Roboto Mono Medium"/>
              </a:rPr>
              <a:t>jax_debug_nans.</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Char char="●"/>
            </a:pPr>
            <a:r>
              <a:rPr lang="en" sz="1800"/>
              <a:t>Inspect values: Use </a:t>
            </a:r>
            <a:r>
              <a:rPr lang="en" sz="1800">
                <a:latin typeface="Roboto Mono Medium"/>
                <a:ea typeface="Roboto Mono Medium"/>
                <a:cs typeface="Roboto Mono Medium"/>
                <a:sym typeface="Roboto Mono Medium"/>
              </a:rPr>
              <a:t>jax.debug.print</a:t>
            </a:r>
            <a:r>
              <a:rPr lang="en" sz="1800"/>
              <a:t>.</a:t>
            </a:r>
            <a:endParaRPr sz="1800"/>
          </a:p>
          <a:p>
            <a:pPr indent="-342900" lvl="0" marL="457200" rtl="0" algn="l">
              <a:lnSpc>
                <a:spcPct val="115000"/>
              </a:lnSpc>
              <a:spcBef>
                <a:spcPts val="1000"/>
              </a:spcBef>
              <a:spcAft>
                <a:spcPts val="1000"/>
              </a:spcAft>
              <a:buSzPts val="1800"/>
              <a:buChar char="●"/>
            </a:pPr>
            <a:r>
              <a:rPr lang="en" sz="1800"/>
              <a:t>Interactive step-through: Use </a:t>
            </a:r>
            <a:r>
              <a:rPr lang="en" sz="1800">
                <a:latin typeface="Roboto Mono Medium"/>
                <a:ea typeface="Roboto Mono Medium"/>
                <a:cs typeface="Roboto Mono Medium"/>
                <a:sym typeface="Roboto Mono Medium"/>
              </a:rPr>
              <a:t>jax.debug.breakpoint</a:t>
            </a:r>
            <a:r>
              <a:rPr lang="en" sz="1800"/>
              <a:t>.</a:t>
            </a:r>
            <a:endParaRPr sz="1800"/>
          </a:p>
        </p:txBody>
      </p:sp>
      <p:sp>
        <p:nvSpPr>
          <p:cNvPr id="1145" name="Google Shape;1145;p130"/>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9" name="Shape 1149"/>
        <p:cNvGrpSpPr/>
        <p:nvPr/>
      </p:nvGrpSpPr>
      <p:grpSpPr>
        <a:xfrm>
          <a:off x="0" y="0"/>
          <a:ext cx="0" cy="0"/>
          <a:chOff x="0" y="0"/>
          <a:chExt cx="0" cy="0"/>
        </a:xfrm>
      </p:grpSpPr>
      <p:sp>
        <p:nvSpPr>
          <p:cNvPr id="1150" name="Google Shape;1150;p131"/>
          <p:cNvSpPr txBox="1"/>
          <p:nvPr>
            <p:ph idx="1" type="body"/>
          </p:nvPr>
        </p:nvSpPr>
        <p:spPr>
          <a:xfrm>
            <a:off x="344500" y="1267575"/>
            <a:ext cx="8286000" cy="1355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Complex Issues / Need Standard Tools:</a:t>
            </a:r>
            <a:endParaRPr sz="1800"/>
          </a:p>
          <a:p>
            <a:pPr indent="-342900" lvl="0" marL="457200" rtl="0" algn="l">
              <a:lnSpc>
                <a:spcPct val="115000"/>
              </a:lnSpc>
              <a:spcBef>
                <a:spcPts val="1000"/>
              </a:spcBef>
              <a:spcAft>
                <a:spcPts val="0"/>
              </a:spcAft>
              <a:buSzPts val="1800"/>
              <a:buChar char="●"/>
            </a:pPr>
            <a:r>
              <a:rPr lang="en" sz="1800"/>
              <a:t>Temporarily use with </a:t>
            </a:r>
            <a:r>
              <a:rPr lang="en" sz="1800">
                <a:latin typeface="Roboto Mono Medium"/>
                <a:ea typeface="Roboto Mono Medium"/>
                <a:cs typeface="Roboto Mono Medium"/>
                <a:sym typeface="Roboto Mono Medium"/>
              </a:rPr>
              <a:t>jax.disable_jit()</a:t>
            </a:r>
            <a:r>
              <a:rPr lang="en" sz="1800"/>
              <a:t>: around the problematic code.</a:t>
            </a:r>
            <a:endParaRPr sz="1800"/>
          </a:p>
          <a:p>
            <a:pPr indent="-342900" lvl="0" marL="457200" rtl="0" algn="l">
              <a:lnSpc>
                <a:spcPct val="115000"/>
              </a:lnSpc>
              <a:spcBef>
                <a:spcPts val="1000"/>
              </a:spcBef>
              <a:spcAft>
                <a:spcPts val="1000"/>
              </a:spcAft>
              <a:buSzPts val="1800"/>
              <a:buChar char="●"/>
            </a:pPr>
            <a:r>
              <a:rPr lang="en" sz="1800"/>
              <a:t>Use standard </a:t>
            </a:r>
            <a:r>
              <a:rPr lang="en" sz="1800">
                <a:latin typeface="Roboto Mono Medium"/>
                <a:ea typeface="Roboto Mono Medium"/>
                <a:cs typeface="Roboto Mono Medium"/>
                <a:sym typeface="Roboto Mono Medium"/>
              </a:rPr>
              <a:t>print()</a:t>
            </a:r>
            <a:r>
              <a:rPr lang="en" sz="1800"/>
              <a:t> and </a:t>
            </a:r>
            <a:r>
              <a:rPr lang="en" sz="1800">
                <a:latin typeface="Roboto Mono Medium"/>
                <a:ea typeface="Roboto Mono Medium"/>
                <a:cs typeface="Roboto Mono Medium"/>
                <a:sym typeface="Roboto Mono Medium"/>
              </a:rPr>
              <a:t>pdb/breakpoint(),</a:t>
            </a:r>
            <a:r>
              <a:rPr lang="en" sz="1800"/>
              <a:t> or IDE debugger.</a:t>
            </a:r>
            <a:endParaRPr sz="1800"/>
          </a:p>
        </p:txBody>
      </p:sp>
      <p:sp>
        <p:nvSpPr>
          <p:cNvPr id="1151" name="Google Shape;1151;p131"/>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5" name="Shape 1155"/>
        <p:cNvGrpSpPr/>
        <p:nvPr/>
      </p:nvGrpSpPr>
      <p:grpSpPr>
        <a:xfrm>
          <a:off x="0" y="0"/>
          <a:ext cx="0" cy="0"/>
          <a:chOff x="0" y="0"/>
          <a:chExt cx="0" cy="0"/>
        </a:xfrm>
      </p:grpSpPr>
      <p:sp>
        <p:nvSpPr>
          <p:cNvPr id="1156" name="Google Shape;1156;p132"/>
          <p:cNvSpPr txBox="1"/>
          <p:nvPr>
            <p:ph idx="1" type="body"/>
          </p:nvPr>
        </p:nvSpPr>
        <p:spPr>
          <a:xfrm>
            <a:off x="344500" y="1419975"/>
            <a:ext cx="8286000" cy="1355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Performance Issues:</a:t>
            </a:r>
            <a:endParaRPr sz="1800"/>
          </a:p>
          <a:p>
            <a:pPr indent="-342900" lvl="0" marL="457200" rtl="0" algn="l">
              <a:lnSpc>
                <a:spcPct val="115000"/>
              </a:lnSpc>
              <a:spcBef>
                <a:spcPts val="1000"/>
              </a:spcBef>
              <a:spcAft>
                <a:spcPts val="0"/>
              </a:spcAft>
              <a:buSzPts val="1800"/>
              <a:buChar char="●"/>
            </a:pPr>
            <a:r>
              <a:rPr lang="en" sz="1800"/>
              <a:t>Suspect re-compilation? Use </a:t>
            </a:r>
            <a:r>
              <a:rPr lang="en" sz="1800">
                <a:latin typeface="Roboto Mono Medium"/>
                <a:ea typeface="Roboto Mono Medium"/>
                <a:cs typeface="Roboto Mono Medium"/>
                <a:sym typeface="Roboto Mono Medium"/>
              </a:rPr>
              <a:t>chex.assert_max_traces</a:t>
            </a:r>
            <a:r>
              <a:rPr lang="en" sz="1800"/>
              <a:t>.</a:t>
            </a:r>
            <a:endParaRPr sz="1800"/>
          </a:p>
          <a:p>
            <a:pPr indent="-342900" lvl="0" marL="457200" rtl="0" algn="l">
              <a:lnSpc>
                <a:spcPct val="115000"/>
              </a:lnSpc>
              <a:spcBef>
                <a:spcPts val="1000"/>
              </a:spcBef>
              <a:spcAft>
                <a:spcPts val="1000"/>
              </a:spcAft>
              <a:buSzPts val="1800"/>
              <a:buChar char="●"/>
            </a:pPr>
            <a:r>
              <a:rPr lang="en" sz="1800"/>
              <a:t>Bottlenecks? Use </a:t>
            </a:r>
            <a:r>
              <a:rPr lang="en" sz="1800">
                <a:latin typeface="Roboto Mono Medium"/>
                <a:ea typeface="Roboto Mono Medium"/>
                <a:cs typeface="Roboto Mono Medium"/>
                <a:sym typeface="Roboto Mono Medium"/>
              </a:rPr>
              <a:t>jax.profiler</a:t>
            </a:r>
            <a:r>
              <a:rPr lang="en" sz="1800"/>
              <a:t> (+ TensorBoard).</a:t>
            </a:r>
            <a:endParaRPr sz="1800"/>
          </a:p>
        </p:txBody>
      </p:sp>
      <p:sp>
        <p:nvSpPr>
          <p:cNvPr id="1157" name="Google Shape;1157;p132"/>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1" name="Shape 1161"/>
        <p:cNvGrpSpPr/>
        <p:nvPr/>
      </p:nvGrpSpPr>
      <p:grpSpPr>
        <a:xfrm>
          <a:off x="0" y="0"/>
          <a:ext cx="0" cy="0"/>
          <a:chOff x="0" y="0"/>
          <a:chExt cx="0" cy="0"/>
        </a:xfrm>
      </p:grpSpPr>
      <p:sp>
        <p:nvSpPr>
          <p:cNvPr id="1162" name="Google Shape;1162;p133"/>
          <p:cNvSpPr txBox="1"/>
          <p:nvPr>
            <p:ph idx="1" type="body"/>
          </p:nvPr>
        </p:nvSpPr>
        <p:spPr>
          <a:xfrm>
            <a:off x="344500" y="1267575"/>
            <a:ext cx="8286000" cy="9087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Monitor Continuously:</a:t>
            </a:r>
            <a:endParaRPr sz="1800"/>
          </a:p>
          <a:p>
            <a:pPr indent="-342900" lvl="0" marL="457200" rtl="0" algn="l">
              <a:lnSpc>
                <a:spcPct val="115000"/>
              </a:lnSpc>
              <a:spcBef>
                <a:spcPts val="1000"/>
              </a:spcBef>
              <a:spcAft>
                <a:spcPts val="0"/>
              </a:spcAft>
              <a:buSzPts val="1800"/>
              <a:buChar char="●"/>
            </a:pPr>
            <a:r>
              <a:rPr lang="en" sz="1800"/>
              <a:t>Integrate TensorBoard early for logging metrics and visualization.</a:t>
            </a:r>
            <a:endParaRPr sz="1800"/>
          </a:p>
        </p:txBody>
      </p:sp>
      <p:sp>
        <p:nvSpPr>
          <p:cNvPr id="1163" name="Google Shape;1163;p133"/>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7" name="Shape 1167"/>
        <p:cNvGrpSpPr/>
        <p:nvPr/>
      </p:nvGrpSpPr>
      <p:grpSpPr>
        <a:xfrm>
          <a:off x="0" y="0"/>
          <a:ext cx="0" cy="0"/>
          <a:chOff x="0" y="0"/>
          <a:chExt cx="0" cy="0"/>
        </a:xfrm>
      </p:grpSpPr>
      <p:sp>
        <p:nvSpPr>
          <p:cNvPr id="1168" name="Google Shape;1168;p134"/>
          <p:cNvSpPr txBox="1"/>
          <p:nvPr>
            <p:ph idx="1" type="body"/>
          </p:nvPr>
        </p:nvSpPr>
        <p:spPr>
          <a:xfrm>
            <a:off x="344500" y="1267575"/>
            <a:ext cx="8286000" cy="34617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Debugging JAX/NNX requires adapting from PyTorch's eager-first model due to JIT.</a:t>
            </a:r>
            <a:endParaRPr sz="1800"/>
          </a:p>
          <a:p>
            <a:pPr indent="-342900" lvl="0" marL="457200" rtl="0" algn="l">
              <a:lnSpc>
                <a:spcPct val="115000"/>
              </a:lnSpc>
              <a:spcBef>
                <a:spcPts val="1000"/>
              </a:spcBef>
              <a:spcAft>
                <a:spcPts val="0"/>
              </a:spcAft>
              <a:buSzPts val="1800"/>
              <a:buChar char="●"/>
            </a:pPr>
            <a:r>
              <a:rPr lang="en" sz="1800"/>
              <a:t>Master the JAX toolkit: </a:t>
            </a:r>
            <a:r>
              <a:rPr lang="en" sz="1800">
                <a:latin typeface="Roboto Mono Medium"/>
                <a:ea typeface="Roboto Mono Medium"/>
                <a:cs typeface="Roboto Mono Medium"/>
                <a:sym typeface="Roboto Mono Medium"/>
              </a:rPr>
              <a:t>jax.debug.print, jax.debug.breakpoint</a:t>
            </a:r>
            <a:r>
              <a:rPr lang="en" sz="1800"/>
              <a:t>.</a:t>
            </a:r>
            <a:endParaRPr sz="1800"/>
          </a:p>
          <a:p>
            <a:pPr indent="-342900" lvl="0" marL="457200" rtl="0" algn="l">
              <a:lnSpc>
                <a:spcPct val="115000"/>
              </a:lnSpc>
              <a:spcBef>
                <a:spcPts val="1000"/>
              </a:spcBef>
              <a:spcAft>
                <a:spcPts val="0"/>
              </a:spcAft>
              <a:buSzPts val="1800"/>
              <a:buChar char="●"/>
            </a:pPr>
            <a:r>
              <a:rPr lang="en" sz="1800"/>
              <a:t>Know when to use the "escape hatch": </a:t>
            </a:r>
            <a:r>
              <a:rPr lang="en" sz="1800">
                <a:latin typeface="Roboto Mono Medium"/>
                <a:ea typeface="Roboto Mono Medium"/>
                <a:cs typeface="Roboto Mono Medium"/>
                <a:sym typeface="Roboto Mono Medium"/>
              </a:rPr>
              <a:t>jax.disable_jit</a:t>
            </a:r>
            <a:r>
              <a:rPr lang="en" sz="1800"/>
              <a:t>.</a:t>
            </a:r>
            <a:endParaRPr sz="1800"/>
          </a:p>
          <a:p>
            <a:pPr indent="-342900" lvl="0" marL="457200" rtl="0" algn="l">
              <a:lnSpc>
                <a:spcPct val="115000"/>
              </a:lnSpc>
              <a:spcBef>
                <a:spcPts val="1000"/>
              </a:spcBef>
              <a:spcAft>
                <a:spcPts val="0"/>
              </a:spcAft>
              <a:buSzPts val="1800"/>
              <a:buChar char="●"/>
            </a:pPr>
            <a:r>
              <a:rPr lang="en" sz="1800"/>
              <a:t>Leverage Flax NNX's inspectability: </a:t>
            </a:r>
            <a:r>
              <a:rPr lang="en" sz="1800">
                <a:latin typeface="Roboto Mono Medium"/>
                <a:ea typeface="Roboto Mono Medium"/>
                <a:cs typeface="Roboto Mono Medium"/>
                <a:sym typeface="Roboto Mono Medium"/>
              </a:rPr>
              <a:t>nnx.display()</a:t>
            </a:r>
            <a:r>
              <a:rPr lang="en" sz="1800"/>
              <a:t>.</a:t>
            </a:r>
            <a:endParaRPr sz="1800"/>
          </a:p>
          <a:p>
            <a:pPr indent="-342900" lvl="0" marL="457200" rtl="0" algn="l">
              <a:lnSpc>
                <a:spcPct val="115000"/>
              </a:lnSpc>
              <a:spcBef>
                <a:spcPts val="1000"/>
              </a:spcBef>
              <a:spcAft>
                <a:spcPts val="0"/>
              </a:spcAft>
              <a:buSzPts val="1800"/>
              <a:buChar char="●"/>
            </a:pPr>
            <a:r>
              <a:rPr lang="en" sz="1800"/>
              <a:t>Build robustness with Chex assertions (static, value + </a:t>
            </a:r>
            <a:r>
              <a:rPr lang="en" sz="1800">
                <a:latin typeface="Roboto Mono Medium"/>
                <a:ea typeface="Roboto Mono Medium"/>
                <a:cs typeface="Roboto Mono Medium"/>
                <a:sym typeface="Roboto Mono Medium"/>
              </a:rPr>
              <a:t>chex.chexify</a:t>
            </a:r>
            <a:r>
              <a:rPr lang="en" sz="1800"/>
              <a:t>).</a:t>
            </a:r>
            <a:endParaRPr sz="1800"/>
          </a:p>
          <a:p>
            <a:pPr indent="-342900" lvl="0" marL="457200" rtl="0" algn="l">
              <a:lnSpc>
                <a:spcPct val="115000"/>
              </a:lnSpc>
              <a:spcBef>
                <a:spcPts val="1000"/>
              </a:spcBef>
              <a:spcAft>
                <a:spcPts val="0"/>
              </a:spcAft>
              <a:buSzPts val="1800"/>
              <a:buChar char="●"/>
            </a:pPr>
            <a:r>
              <a:rPr lang="en" sz="1800"/>
              <a:t>Monitor effectively with TensorBoard.</a:t>
            </a:r>
            <a:endParaRPr sz="1800"/>
          </a:p>
          <a:p>
            <a:pPr indent="-342900" lvl="0" marL="457200" rtl="0" algn="l">
              <a:lnSpc>
                <a:spcPct val="115000"/>
              </a:lnSpc>
              <a:spcBef>
                <a:spcPts val="1000"/>
              </a:spcBef>
              <a:spcAft>
                <a:spcPts val="1000"/>
              </a:spcAft>
              <a:buSzPts val="1800"/>
              <a:buChar char="●"/>
            </a:pPr>
            <a:r>
              <a:rPr lang="en" sz="1800"/>
              <a:t>Choose the right tool for the specific debugging task.</a:t>
            </a:r>
            <a:endParaRPr sz="1800"/>
          </a:p>
        </p:txBody>
      </p:sp>
      <p:sp>
        <p:nvSpPr>
          <p:cNvPr id="1169" name="Google Shape;1169;p134"/>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Conclusion</a:t>
            </a:r>
            <a:endParaRPr>
              <a:latin typeface="Roboto"/>
              <a:ea typeface="Roboto"/>
              <a:cs typeface="Roboto"/>
              <a:sym typeface="Roboto"/>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3" name="Shape 1173"/>
        <p:cNvGrpSpPr/>
        <p:nvPr/>
      </p:nvGrpSpPr>
      <p:grpSpPr>
        <a:xfrm>
          <a:off x="0" y="0"/>
          <a:ext cx="0" cy="0"/>
          <a:chOff x="0" y="0"/>
          <a:chExt cx="0" cy="0"/>
        </a:xfrm>
      </p:grpSpPr>
      <p:sp>
        <p:nvSpPr>
          <p:cNvPr id="1174" name="Google Shape;1174;p135"/>
          <p:cNvSpPr txBox="1"/>
          <p:nvPr>
            <p:ph idx="1" type="body"/>
          </p:nvPr>
        </p:nvSpPr>
        <p:spPr>
          <a:xfrm>
            <a:off x="405725" y="2092534"/>
            <a:ext cx="8110500" cy="1107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Code Exercises, Quick References, and Slides</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https://goo.gle/learning-jax</a:t>
            </a:r>
            <a:endParaRPr sz="2400"/>
          </a:p>
        </p:txBody>
      </p:sp>
      <p:sp>
        <p:nvSpPr>
          <p:cNvPr id="1175" name="Google Shape;1175;p13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Learning Resources</a:t>
            </a:r>
            <a:endParaRPr/>
          </a:p>
        </p:txBody>
      </p:sp>
      <p:pic>
        <p:nvPicPr>
          <p:cNvPr id="1176" name="Google Shape;1176;p135"/>
          <p:cNvPicPr preferRelativeResize="0"/>
          <p:nvPr/>
        </p:nvPicPr>
        <p:blipFill>
          <a:blip r:embed="rId4">
            <a:alphaModFix/>
          </a:blip>
          <a:stretch>
            <a:fillRect/>
          </a:stretch>
        </p:blipFill>
        <p:spPr>
          <a:xfrm>
            <a:off x="6906975" y="1454475"/>
            <a:ext cx="2086375" cy="274710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0" name="Shape 1180"/>
        <p:cNvGrpSpPr/>
        <p:nvPr/>
      </p:nvGrpSpPr>
      <p:grpSpPr>
        <a:xfrm>
          <a:off x="0" y="0"/>
          <a:ext cx="0" cy="0"/>
          <a:chOff x="0" y="0"/>
          <a:chExt cx="0" cy="0"/>
        </a:xfrm>
      </p:grpSpPr>
      <p:sp>
        <p:nvSpPr>
          <p:cNvPr id="1181" name="Google Shape;1181;p136"/>
          <p:cNvSpPr txBox="1"/>
          <p:nvPr>
            <p:ph idx="1" type="body"/>
          </p:nvPr>
        </p:nvSpPr>
        <p:spPr>
          <a:xfrm>
            <a:off x="344500" y="1112816"/>
            <a:ext cx="8110500" cy="3063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Community:</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https://goo.gle/jax-community</a:t>
            </a:r>
            <a:endParaRPr sz="2400"/>
          </a:p>
          <a:p>
            <a:pPr indent="0" lvl="0" marL="0" rtl="0" algn="l">
              <a:lnSpc>
                <a:spcPct val="115000"/>
              </a:lnSpc>
              <a:spcBef>
                <a:spcPts val="1000"/>
              </a:spcBef>
              <a:spcAft>
                <a:spcPts val="0"/>
              </a:spcAft>
              <a:buNone/>
            </a:pPr>
            <a:r>
              <a:rPr lang="en" sz="2400"/>
              <a:t>Docs</a:t>
            </a:r>
            <a:endParaRPr sz="2400"/>
          </a:p>
          <a:p>
            <a:pPr indent="-381000" lvl="0" marL="457200" rtl="0" algn="l">
              <a:lnSpc>
                <a:spcPct val="115000"/>
              </a:lnSpc>
              <a:spcBef>
                <a:spcPts val="1000"/>
              </a:spcBef>
              <a:spcAft>
                <a:spcPts val="0"/>
              </a:spcAft>
              <a:buSzPts val="2400"/>
              <a:buChar char="●"/>
            </a:pPr>
            <a:r>
              <a:rPr lang="en" sz="2400"/>
              <a:t>JAX AI Stack: </a:t>
            </a:r>
            <a:r>
              <a:rPr lang="en" sz="2400" u="sng">
                <a:solidFill>
                  <a:schemeClr val="hlink"/>
                </a:solidFill>
                <a:hlinkClick r:id="rId4"/>
              </a:rPr>
              <a:t>https://jaxstack.ai</a:t>
            </a:r>
            <a:endParaRPr sz="2400"/>
          </a:p>
          <a:p>
            <a:pPr indent="-381000" lvl="0" marL="457200" rtl="0" algn="l">
              <a:lnSpc>
                <a:spcPct val="115000"/>
              </a:lnSpc>
              <a:spcBef>
                <a:spcPts val="0"/>
              </a:spcBef>
              <a:spcAft>
                <a:spcPts val="0"/>
              </a:spcAft>
              <a:buSzPts val="2400"/>
              <a:buChar char="●"/>
            </a:pPr>
            <a:r>
              <a:rPr lang="en" sz="2400"/>
              <a:t>JAX: </a:t>
            </a:r>
            <a:r>
              <a:rPr lang="en" sz="2400" u="sng">
                <a:solidFill>
                  <a:schemeClr val="hlink"/>
                </a:solidFill>
                <a:hlinkClick r:id="rId5"/>
              </a:rPr>
              <a:t>https://jax.dev</a:t>
            </a:r>
            <a:endParaRPr sz="2400"/>
          </a:p>
          <a:p>
            <a:pPr indent="-381000" lvl="0" marL="457200" rtl="0" algn="l">
              <a:lnSpc>
                <a:spcPct val="115000"/>
              </a:lnSpc>
              <a:spcBef>
                <a:spcPts val="0"/>
              </a:spcBef>
              <a:spcAft>
                <a:spcPts val="0"/>
              </a:spcAft>
              <a:buSzPts val="2400"/>
              <a:buChar char="●"/>
            </a:pPr>
            <a:r>
              <a:rPr lang="en" sz="2400"/>
              <a:t>Flax NNX: </a:t>
            </a:r>
            <a:r>
              <a:rPr lang="en" sz="2400" u="sng">
                <a:solidFill>
                  <a:schemeClr val="hlink"/>
                </a:solidFill>
                <a:hlinkClick r:id="rId6"/>
              </a:rPr>
              <a:t>https://flax.readthedocs.io</a:t>
            </a:r>
            <a:endParaRPr sz="2400"/>
          </a:p>
        </p:txBody>
      </p:sp>
      <p:sp>
        <p:nvSpPr>
          <p:cNvPr id="1182" name="Google Shape;1182;p13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Community and Docs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1" name="Shape 921"/>
        <p:cNvGrpSpPr/>
        <p:nvPr/>
      </p:nvGrpSpPr>
      <p:grpSpPr>
        <a:xfrm>
          <a:off x="0" y="0"/>
          <a:ext cx="0" cy="0"/>
          <a:chOff x="0" y="0"/>
          <a:chExt cx="0" cy="0"/>
        </a:xfrm>
      </p:grpSpPr>
      <p:sp>
        <p:nvSpPr>
          <p:cNvPr id="922" name="Google Shape;922;p92"/>
          <p:cNvSpPr txBox="1"/>
          <p:nvPr>
            <p:ph idx="1" type="body"/>
          </p:nvPr>
        </p:nvSpPr>
        <p:spPr>
          <a:xfrm>
            <a:off x="344500" y="1496175"/>
            <a:ext cx="7980900" cy="3333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The JAX equivalent of </a:t>
            </a:r>
            <a:r>
              <a:rPr lang="en" sz="1800">
                <a:latin typeface="Roboto Mono Medium"/>
                <a:ea typeface="Roboto Mono Medium"/>
                <a:cs typeface="Roboto Mono Medium"/>
                <a:sym typeface="Roboto Mono Medium"/>
              </a:rPr>
              <a:t>pdb.set_trace()</a:t>
            </a:r>
            <a:r>
              <a:rPr lang="en" sz="1800"/>
              <a:t> or </a:t>
            </a:r>
            <a:r>
              <a:rPr lang="en" sz="1800">
                <a:latin typeface="Roboto Mono Medium"/>
                <a:ea typeface="Roboto Mono Medium"/>
                <a:cs typeface="Roboto Mono Medium"/>
                <a:sym typeface="Roboto Mono Medium"/>
              </a:rPr>
              <a:t>breakpoint()</a:t>
            </a:r>
            <a:r>
              <a:rPr lang="en" sz="1800"/>
              <a:t> for use inside transformed functions.</a:t>
            </a:r>
            <a:endParaRPr sz="1800"/>
          </a:p>
          <a:p>
            <a:pPr indent="-342900" lvl="0" marL="457200" rtl="0" algn="l">
              <a:lnSpc>
                <a:spcPct val="115000"/>
              </a:lnSpc>
              <a:spcBef>
                <a:spcPts val="1000"/>
              </a:spcBef>
              <a:spcAft>
                <a:spcPts val="0"/>
              </a:spcAft>
              <a:buSzPts val="1800"/>
              <a:buChar char="●"/>
            </a:pPr>
            <a:r>
              <a:rPr lang="en" sz="1800"/>
              <a:t>Pauses execution at runtime within the compiled code.</a:t>
            </a:r>
            <a:endParaRPr sz="1800"/>
          </a:p>
          <a:p>
            <a:pPr indent="-342900" lvl="0" marL="457200" rtl="0" algn="l">
              <a:lnSpc>
                <a:spcPct val="115000"/>
              </a:lnSpc>
              <a:spcBef>
                <a:spcPts val="1000"/>
              </a:spcBef>
              <a:spcAft>
                <a:spcPts val="0"/>
              </a:spcAft>
              <a:buSzPts val="1800"/>
              <a:buChar char="●"/>
            </a:pPr>
            <a:r>
              <a:rPr lang="en" sz="1800"/>
              <a:t>Provides a (</a:t>
            </a:r>
            <a:r>
              <a:rPr lang="en" sz="1800">
                <a:latin typeface="Roboto Mono Medium"/>
                <a:ea typeface="Roboto Mono Medium"/>
                <a:cs typeface="Roboto Mono Medium"/>
                <a:sym typeface="Roboto Mono Medium"/>
              </a:rPr>
              <a:t>jaxdb</a:t>
            </a:r>
            <a:r>
              <a:rPr lang="en" sz="1800"/>
              <a:t>) prompt similar to </a:t>
            </a:r>
            <a:r>
              <a:rPr lang="en" sz="1800">
                <a:latin typeface="Roboto Mono Medium"/>
                <a:ea typeface="Roboto Mono Medium"/>
                <a:cs typeface="Roboto Mono Medium"/>
                <a:sym typeface="Roboto Mono Medium"/>
              </a:rPr>
              <a:t>pdb</a:t>
            </a:r>
            <a:r>
              <a:rPr lang="en" sz="1800"/>
              <a:t>.</a:t>
            </a:r>
            <a:endParaRPr sz="1800"/>
          </a:p>
          <a:p>
            <a:pPr indent="-342900" lvl="0" marL="457200" rtl="0" algn="l">
              <a:lnSpc>
                <a:spcPct val="115000"/>
              </a:lnSpc>
              <a:spcBef>
                <a:spcPts val="1000"/>
              </a:spcBef>
              <a:spcAft>
                <a:spcPts val="0"/>
              </a:spcAft>
              <a:buSzPts val="1800"/>
              <a:buChar char="●"/>
            </a:pPr>
            <a:r>
              <a:rPr lang="en" sz="1800"/>
              <a:t>Allows inspecting runtime values of variables in the JAX context</a:t>
            </a:r>
            <a:br>
              <a:rPr lang="en" sz="1800"/>
            </a:br>
            <a:r>
              <a:rPr lang="en" sz="1800"/>
              <a:t>(</a:t>
            </a:r>
            <a:r>
              <a:rPr lang="en" sz="1800">
                <a:latin typeface="Roboto Mono Medium"/>
                <a:ea typeface="Roboto Mono Medium"/>
                <a:cs typeface="Roboto Mono Medium"/>
                <a:sym typeface="Roboto Mono Medium"/>
              </a:rPr>
              <a:t>p variable_name</a:t>
            </a:r>
            <a:r>
              <a:rPr lang="en" sz="1800"/>
              <a:t>).</a:t>
            </a:r>
            <a:endParaRPr sz="1800"/>
          </a:p>
          <a:p>
            <a:pPr indent="-342900" lvl="0" marL="457200" rtl="0" algn="l">
              <a:lnSpc>
                <a:spcPct val="115000"/>
              </a:lnSpc>
              <a:spcBef>
                <a:spcPts val="1000"/>
              </a:spcBef>
              <a:spcAft>
                <a:spcPts val="0"/>
              </a:spcAft>
              <a:buSzPts val="1800"/>
              <a:buChar char="●"/>
            </a:pPr>
            <a:r>
              <a:rPr lang="en" sz="1800"/>
              <a:t>Use </a:t>
            </a:r>
            <a:r>
              <a:rPr b="1" lang="en" sz="1800"/>
              <a:t>c</a:t>
            </a:r>
            <a:r>
              <a:rPr lang="en" sz="1800"/>
              <a:t> to continue, </a:t>
            </a:r>
            <a:r>
              <a:rPr b="1" lang="en" sz="1800"/>
              <a:t>q</a:t>
            </a:r>
            <a:r>
              <a:rPr lang="en" sz="1800"/>
              <a:t> to quit.</a:t>
            </a:r>
            <a:endParaRPr sz="1800"/>
          </a:p>
          <a:p>
            <a:pPr indent="-342900" lvl="0" marL="457200" rtl="0" algn="l">
              <a:lnSpc>
                <a:spcPct val="115000"/>
              </a:lnSpc>
              <a:spcBef>
                <a:spcPts val="1000"/>
              </a:spcBef>
              <a:spcAft>
                <a:spcPts val="1000"/>
              </a:spcAft>
              <a:buSzPts val="1800"/>
              <a:buChar char="●"/>
            </a:pPr>
            <a:r>
              <a:rPr lang="en" sz="1800"/>
              <a:t>Can be made conditional using </a:t>
            </a:r>
            <a:r>
              <a:rPr lang="en" sz="1800">
                <a:latin typeface="Roboto Mono Medium"/>
                <a:ea typeface="Roboto Mono Medium"/>
                <a:cs typeface="Roboto Mono Medium"/>
                <a:sym typeface="Roboto Mono Medium"/>
              </a:rPr>
              <a:t>jax.lax.cond()</a:t>
            </a:r>
            <a:r>
              <a:rPr lang="en" sz="1800"/>
              <a:t>.</a:t>
            </a:r>
            <a:endParaRPr sz="1800"/>
          </a:p>
        </p:txBody>
      </p:sp>
      <p:sp>
        <p:nvSpPr>
          <p:cNvPr id="923" name="Google Shape;923;p92"/>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Interactive Debugging in JIT: </a:t>
            </a:r>
            <a:r>
              <a:rPr lang="en">
                <a:latin typeface="Roboto Mono Medium"/>
                <a:ea typeface="Roboto Mono Medium"/>
                <a:cs typeface="Roboto Mono Medium"/>
                <a:sym typeface="Roboto Mono Medium"/>
              </a:rPr>
              <a:t>jax.debug.breakpoint()</a:t>
            </a:r>
            <a:endParaRPr>
              <a:latin typeface="Roboto Mono Medium"/>
              <a:ea typeface="Roboto Mono Medium"/>
              <a:cs typeface="Roboto Mono Medium"/>
              <a:sym typeface="Roboto Mono Medium"/>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27" name="Shape 927"/>
        <p:cNvGrpSpPr/>
        <p:nvPr/>
      </p:nvGrpSpPr>
      <p:grpSpPr>
        <a:xfrm>
          <a:off x="0" y="0"/>
          <a:ext cx="0" cy="0"/>
          <a:chOff x="0" y="0"/>
          <a:chExt cx="0" cy="0"/>
        </a:xfrm>
      </p:grpSpPr>
      <p:sp>
        <p:nvSpPr>
          <p:cNvPr id="928" name="Google Shape;928;p93"/>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check_value</a:t>
            </a:r>
            <a:r>
              <a:rPr lang="en" sz="1200">
                <a:solidFill>
                  <a:srgbClr val="F0F3F6"/>
                </a:solidFill>
                <a:latin typeface="Roboto Mono"/>
                <a:ea typeface="Roboto Mono"/>
                <a:cs typeface="Roboto Mono"/>
                <a:sym typeface="Roboto Mono"/>
              </a:rPr>
              <a:t>(x):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jnp.sin(x)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jax.debug.print(</a:t>
            </a:r>
            <a:r>
              <a:rPr lang="en" sz="1200">
                <a:solidFill>
                  <a:srgbClr val="ADDCFF"/>
                </a:solidFill>
                <a:latin typeface="Roboto Mono"/>
                <a:ea typeface="Roboto Mono"/>
                <a:cs typeface="Roboto Mono"/>
                <a:sym typeface="Roboto Mono"/>
              </a:rPr>
              <a:t>"Value before breakpoint: </a:t>
            </a:r>
            <a:r>
              <a:rPr lang="en" sz="1200">
                <a:solidFill>
                  <a:srgbClr val="FF9492"/>
                </a:solidFill>
                <a:latin typeface="Roboto Mono"/>
                <a:ea typeface="Roboto Mono"/>
                <a:cs typeface="Roboto Mono"/>
                <a:sym typeface="Roboto Mono"/>
              </a:rPr>
              <a:t>{y}</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FFB757"/>
                </a:solidFill>
                <a:latin typeface="Roboto Mono"/>
                <a:ea typeface="Roboto Mono"/>
                <a:cs typeface="Roboto Mono"/>
                <a:sym typeface="Roboto Mono"/>
              </a:rPr>
              <a:t>y</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jax.debug.breakpoint() </a:t>
            </a:r>
            <a:r>
              <a:rPr lang="en" sz="1200">
                <a:solidFill>
                  <a:srgbClr val="BDC4CC"/>
                </a:solidFill>
                <a:latin typeface="Roboto Mono"/>
                <a:ea typeface="Roboto Mono"/>
                <a:cs typeface="Roboto Mono"/>
                <a:sym typeface="Roboto Mono"/>
              </a:rPr>
              <a:t># Execution pauses here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z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jnp.cos(y)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z</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check_value(jnp.array(</a:t>
            </a:r>
            <a:r>
              <a:rPr lang="en" sz="1200">
                <a:solidFill>
                  <a:srgbClr val="91CBFF"/>
                </a:solidFill>
                <a:latin typeface="Roboto Mono"/>
                <a:ea typeface="Roboto Mono"/>
                <a:cs typeface="Roboto Mono"/>
                <a:sym typeface="Roboto Mono"/>
              </a:rPr>
              <a:t>0.5</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Output: Value before breakpoint: 0.47942555</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(jaxdb) p 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Array(0.47942555, dtype=float32)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(jaxdb) c</a:t>
            </a:r>
            <a:endParaRPr sz="1200">
              <a:solidFill>
                <a:srgbClr val="FF9492"/>
              </a:solidFill>
              <a:latin typeface="Roboto Mono"/>
              <a:ea typeface="Roboto Mono"/>
              <a:cs typeface="Roboto Mono"/>
              <a:sym typeface="Roboto Mono"/>
            </a:endParaRPr>
          </a:p>
        </p:txBody>
      </p:sp>
      <p:sp>
        <p:nvSpPr>
          <p:cNvPr id="929" name="Google Shape;929;p93"/>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Interactive Debugging in JIT: </a:t>
            </a:r>
            <a:r>
              <a:rPr lang="en">
                <a:solidFill>
                  <a:schemeClr val="lt2"/>
                </a:solidFill>
                <a:latin typeface="Roboto Mono Medium"/>
                <a:ea typeface="Roboto Mono Medium"/>
                <a:cs typeface="Roboto Mono Medium"/>
                <a:sym typeface="Roboto Mono Medium"/>
              </a:rPr>
              <a:t>jax.debug.breakpoint()</a:t>
            </a:r>
            <a:endParaRPr>
              <a:solidFill>
                <a:schemeClr val="lt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3" name="Shape 933"/>
        <p:cNvGrpSpPr/>
        <p:nvPr/>
      </p:nvGrpSpPr>
      <p:grpSpPr>
        <a:xfrm>
          <a:off x="0" y="0"/>
          <a:ext cx="0" cy="0"/>
          <a:chOff x="0" y="0"/>
          <a:chExt cx="0" cy="0"/>
        </a:xfrm>
      </p:grpSpPr>
      <p:sp>
        <p:nvSpPr>
          <p:cNvPr id="934" name="Google Shape;934;p94"/>
          <p:cNvSpPr txBox="1"/>
          <p:nvPr>
            <p:ph idx="1" type="body"/>
          </p:nvPr>
        </p:nvSpPr>
        <p:spPr>
          <a:xfrm>
            <a:off x="344500" y="1343775"/>
            <a:ext cx="8144400" cy="2758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Problem</a:t>
            </a:r>
            <a:r>
              <a:rPr lang="en" sz="1800"/>
              <a:t>: Need to verify data layout across devices in distributed settings with sharding.</a:t>
            </a:r>
            <a:endParaRPr sz="1800"/>
          </a:p>
          <a:p>
            <a:pPr indent="-342900" lvl="0" marL="457200" rtl="0" algn="l">
              <a:lnSpc>
                <a:spcPct val="115000"/>
              </a:lnSpc>
              <a:spcBef>
                <a:spcPts val="1000"/>
              </a:spcBef>
              <a:spcAft>
                <a:spcPts val="0"/>
              </a:spcAft>
              <a:buSzPts val="1800"/>
              <a:buChar char="●"/>
            </a:pPr>
            <a:r>
              <a:rPr b="1" lang="en" sz="1800"/>
              <a:t>Tool</a:t>
            </a:r>
            <a:r>
              <a:rPr lang="en" sz="1800"/>
              <a:t>: </a:t>
            </a:r>
            <a:r>
              <a:rPr lang="en" sz="1800">
                <a:latin typeface="Roboto Mono Medium"/>
                <a:ea typeface="Roboto Mono Medium"/>
                <a:cs typeface="Roboto Mono Medium"/>
                <a:sym typeface="Roboto Mono Medium"/>
              </a:rPr>
              <a:t>jax.debug.visualize_array_sharding(array)</a:t>
            </a:r>
            <a:r>
              <a:rPr lang="en" sz="1800"/>
              <a:t> prints text diagram of layout.</a:t>
            </a:r>
            <a:endParaRPr sz="1800"/>
          </a:p>
          <a:p>
            <a:pPr indent="-342900" lvl="0" marL="457200" rtl="0" algn="l">
              <a:lnSpc>
                <a:spcPct val="115000"/>
              </a:lnSpc>
              <a:spcBef>
                <a:spcPts val="1000"/>
              </a:spcBef>
              <a:spcAft>
                <a:spcPts val="0"/>
              </a:spcAft>
              <a:buSzPts val="1800"/>
              <a:buChar char="●"/>
            </a:pPr>
            <a:r>
              <a:rPr b="1" lang="en" sz="1800"/>
              <a:t>How it Works</a:t>
            </a:r>
            <a:r>
              <a:rPr lang="en" sz="1800"/>
              <a:t>: Shows which data slice is on which device ID at runtime.</a:t>
            </a:r>
            <a:endParaRPr sz="1800"/>
          </a:p>
          <a:p>
            <a:pPr indent="-342900" lvl="0" marL="457200" rtl="0" algn="l">
              <a:lnSpc>
                <a:spcPct val="115000"/>
              </a:lnSpc>
              <a:spcBef>
                <a:spcPts val="1000"/>
              </a:spcBef>
              <a:spcAft>
                <a:spcPts val="1000"/>
              </a:spcAft>
              <a:buSzPts val="1800"/>
              <a:buChar char="●"/>
            </a:pPr>
            <a:r>
              <a:rPr b="1" lang="en" sz="1800"/>
              <a:t>Usage</a:t>
            </a:r>
            <a:r>
              <a:rPr lang="en" sz="1800"/>
              <a:t>: Call inside JIT/distributed functions to check sharding from </a:t>
            </a:r>
            <a:r>
              <a:rPr lang="en" sz="1800">
                <a:latin typeface="Roboto Mono Medium"/>
                <a:ea typeface="Roboto Mono Medium"/>
                <a:cs typeface="Roboto Mono Medium"/>
                <a:sym typeface="Roboto Mono Medium"/>
              </a:rPr>
              <a:t>Mesh/PartitionSpec</a:t>
            </a:r>
            <a:r>
              <a:rPr lang="en" sz="1800"/>
              <a:t>.</a:t>
            </a:r>
            <a:endParaRPr sz="1800"/>
          </a:p>
        </p:txBody>
      </p:sp>
      <p:sp>
        <p:nvSpPr>
          <p:cNvPr id="935" name="Google Shape;935;p94"/>
          <p:cNvSpPr txBox="1"/>
          <p:nvPr>
            <p:ph type="title"/>
          </p:nvPr>
        </p:nvSpPr>
        <p:spPr>
          <a:xfrm>
            <a:off x="344500" y="264375"/>
            <a:ext cx="8096700" cy="461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000"/>
              <a:t>Visualizing Data Layout: </a:t>
            </a:r>
            <a:r>
              <a:rPr lang="en" sz="2000">
                <a:latin typeface="Roboto Mono Medium"/>
                <a:ea typeface="Roboto Mono Medium"/>
                <a:cs typeface="Roboto Mono Medium"/>
                <a:sym typeface="Roboto Mono Medium"/>
              </a:rPr>
              <a:t>jax.debug.visualize_array_sharding</a:t>
            </a:r>
            <a:endParaRPr sz="2000">
              <a:latin typeface="Roboto Mono Medium"/>
              <a:ea typeface="Roboto Mono Medium"/>
              <a:cs typeface="Roboto Mono Medium"/>
              <a:sym typeface="Roboto Mono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39" name="Shape 939"/>
        <p:cNvGrpSpPr/>
        <p:nvPr/>
      </p:nvGrpSpPr>
      <p:grpSpPr>
        <a:xfrm>
          <a:off x="0" y="0"/>
          <a:ext cx="0" cy="0"/>
          <a:chOff x="0" y="0"/>
          <a:chExt cx="0" cy="0"/>
        </a:xfrm>
      </p:grpSpPr>
      <p:sp>
        <p:nvSpPr>
          <p:cNvPr id="940" name="Google Shape;940;p95"/>
          <p:cNvSpPr txBox="1"/>
          <p:nvPr/>
        </p:nvSpPr>
        <p:spPr>
          <a:xfrm>
            <a:off x="375525" y="9331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Assume mesh setup (e.g., 2x2)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mesh = Mesh(devices, ('data', 'model'))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P = PartitionSpec</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jax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my_distributed_func</a:t>
            </a:r>
            <a:r>
              <a:rPr lang="en" sz="1200">
                <a:solidFill>
                  <a:srgbClr val="ECEFF1"/>
                </a:solidFill>
                <a:latin typeface="Roboto Mono"/>
                <a:ea typeface="Roboto Mono"/>
                <a:cs typeface="Roboto Mono"/>
                <a:sym typeface="Roboto Mono"/>
              </a:rPr>
              <a:t>(x_sharded):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Visualize input array layout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print(</a:t>
            </a:r>
            <a:r>
              <a:rPr lang="en" sz="1200">
                <a:solidFill>
                  <a:srgbClr val="9CCC65"/>
                </a:solidFill>
                <a:latin typeface="Roboto Mono"/>
                <a:ea typeface="Roboto Mono"/>
                <a:cs typeface="Roboto Mono"/>
                <a:sym typeface="Roboto Mono"/>
              </a:rPr>
              <a:t>"--- Input Sharding ---"</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jax.debug.visualize_array_sharding(x_sharded) </a:t>
            </a:r>
            <a:r>
              <a:rPr lang="en" sz="1200">
                <a:solidFill>
                  <a:srgbClr val="F06292"/>
                </a:solidFill>
                <a:latin typeface="Roboto Mono"/>
                <a:ea typeface="Roboto Mono"/>
                <a:cs typeface="Roboto Mono"/>
                <a:sym typeface="Roboto Mono"/>
              </a:rPr>
              <a:t># &lt;&lt;&lt; Visualize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y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x_sharded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2</a:t>
            </a:r>
            <a:r>
              <a:rPr lang="en" sz="1200">
                <a:solidFill>
                  <a:srgbClr val="F06292"/>
                </a:solidFill>
                <a:latin typeface="Roboto Mono"/>
                <a:ea typeface="Roboto Mono"/>
                <a:cs typeface="Roboto Mono"/>
                <a:sym typeface="Roboto Mono"/>
              </a:rPr>
              <a:t> # Computation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print(</a:t>
            </a:r>
            <a:r>
              <a:rPr lang="en" sz="1200">
                <a:solidFill>
                  <a:srgbClr val="9CCC65"/>
                </a:solidFill>
                <a:latin typeface="Roboto Mono"/>
                <a:ea typeface="Roboto Mono"/>
                <a:cs typeface="Roboto Mono"/>
                <a:sym typeface="Roboto Mono"/>
              </a:rPr>
              <a:t>"--- Output Sharding ---"</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jax.debug.visualize_array_sharding(y) </a:t>
            </a:r>
            <a:r>
              <a:rPr lang="en" sz="1200">
                <a:solidFill>
                  <a:srgbClr val="F06292"/>
                </a:solidFill>
                <a:latin typeface="Roboto Mono"/>
                <a:ea typeface="Roboto Mono"/>
                <a:cs typeface="Roboto Mono"/>
                <a:sym typeface="Roboto Mono"/>
              </a:rPr>
              <a:t># &lt;&lt;&lt; Visualize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y</a:t>
            </a:r>
            <a:endParaRPr sz="1200">
              <a:solidFill>
                <a:srgbClr val="FF9492"/>
              </a:solidFill>
              <a:latin typeface="Roboto Mono"/>
              <a:ea typeface="Roboto Mono"/>
              <a:cs typeface="Roboto Mono"/>
              <a:sym typeface="Roboto Mono"/>
            </a:endParaRPr>
          </a:p>
        </p:txBody>
      </p:sp>
      <p:sp>
        <p:nvSpPr>
          <p:cNvPr id="941" name="Google Shape;941;p95"/>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latin typeface="Roboto Mono Medium"/>
                <a:ea typeface="Roboto Mono Medium"/>
                <a:cs typeface="Roboto Mono Medium"/>
                <a:sym typeface="Roboto Mono Medium"/>
              </a:rPr>
              <a:t>visualize_array_sharding</a:t>
            </a:r>
            <a:r>
              <a:rPr lang="en">
                <a:solidFill>
                  <a:schemeClr val="lt2"/>
                </a:solidFill>
              </a:rPr>
              <a:t> Code Example</a:t>
            </a:r>
            <a:endParaRPr>
              <a:solidFill>
                <a:schemeClr val="lt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5" name="Shape 945"/>
        <p:cNvGrpSpPr/>
        <p:nvPr/>
      </p:nvGrpSpPr>
      <p:grpSpPr>
        <a:xfrm>
          <a:off x="0" y="0"/>
          <a:ext cx="0" cy="0"/>
          <a:chOff x="0" y="0"/>
          <a:chExt cx="0" cy="0"/>
        </a:xfrm>
      </p:grpSpPr>
      <p:sp>
        <p:nvSpPr>
          <p:cNvPr id="946" name="Google Shape;946;p96"/>
          <p:cNvSpPr txBox="1"/>
          <p:nvPr>
            <p:ph type="title"/>
          </p:nvPr>
        </p:nvSpPr>
        <p:spPr>
          <a:xfrm>
            <a:off x="344500" y="264375"/>
            <a:ext cx="8096700" cy="461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rPr>
              <a:t>Visualizing Data Layout: </a:t>
            </a:r>
            <a:r>
              <a:rPr lang="en" sz="2000">
                <a:solidFill>
                  <a:schemeClr val="dk1"/>
                </a:solidFill>
                <a:latin typeface="Roboto Mono Medium"/>
                <a:ea typeface="Roboto Mono Medium"/>
                <a:cs typeface="Roboto Mono Medium"/>
                <a:sym typeface="Roboto Mono Medium"/>
              </a:rPr>
              <a:t>jax.debug.visualize_array_sharding</a:t>
            </a:r>
            <a:endParaRPr>
              <a:latin typeface="Roboto Mono Medium"/>
              <a:ea typeface="Roboto Mono Medium"/>
              <a:cs typeface="Roboto Mono Medium"/>
              <a:sym typeface="Roboto Mono Medium"/>
            </a:endParaRPr>
          </a:p>
        </p:txBody>
      </p:sp>
      <p:pic>
        <p:nvPicPr>
          <p:cNvPr id="947" name="Google Shape;947;p96"/>
          <p:cNvPicPr preferRelativeResize="0"/>
          <p:nvPr/>
        </p:nvPicPr>
        <p:blipFill>
          <a:blip r:embed="rId3">
            <a:alphaModFix/>
          </a:blip>
          <a:stretch>
            <a:fillRect/>
          </a:stretch>
        </p:blipFill>
        <p:spPr>
          <a:xfrm>
            <a:off x="2757488" y="878475"/>
            <a:ext cx="3629025" cy="40100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